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3" r:id="rId14"/>
    <p:sldId id="271" r:id="rId15"/>
    <p:sldId id="272" r:id="rId16"/>
    <p:sldId id="276" r:id="rId17"/>
    <p:sldId id="274" r:id="rId18"/>
    <p:sldId id="277" r:id="rId19"/>
    <p:sldId id="285" r:id="rId20"/>
    <p:sldId id="278" r:id="rId21"/>
    <p:sldId id="279" r:id="rId22"/>
    <p:sldId id="283" r:id="rId2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BuM7XjJEVp26bLF/tHjsgw==" hashData="bFsOMd6UjV9Rb12TES8phE9oHQc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FF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902" y="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0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1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2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3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48604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48605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6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7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8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610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11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48612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pPr/>
              <a:t>11/21/2025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13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14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798CB9C-3FDB-4009-A7A4-6DD9022398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63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7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pPr/>
              <a:t>11/21/2025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7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7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91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59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6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pPr/>
              <a:t>11/21/2025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6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72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pPr/>
              <a:t>11/21/2025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2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21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75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7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pPr/>
              <a:t>11/21/2025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7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7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9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80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81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8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pPr/>
              <a:t>11/21/2025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8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8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00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5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86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87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88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89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90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pPr/>
              <a:t>11/21/2025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91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798CB9C-3FDB-4009-A7A4-6DD9022398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48692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4380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637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95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pPr/>
              <a:t>11/21/2025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59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59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798CB9C-3FDB-4009-A7A4-6DD9022398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96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pPr/>
              <a:t>11/21/2025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9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9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3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5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5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5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pPr/>
              <a:t>11/21/2025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5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5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9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64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48665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6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pPr/>
              <a:t>11/21/2025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6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6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35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577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578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579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580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48581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48582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583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48584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48585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586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587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8588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48589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90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48591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pPr/>
              <a:t>11/21/2025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59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59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798CB9C-3FDB-4009-A7A4-6DD9022398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ctrTitle"/>
          </p:nvPr>
        </p:nvSpPr>
        <p:spPr>
          <a:xfrm>
            <a:off x="251520" y="2780928"/>
            <a:ext cx="6705749" cy="933609"/>
          </a:xfrm>
        </p:spPr>
        <p:txBody>
          <a:bodyPr>
            <a:normAutofit fontScale="90000"/>
          </a:bodyPr>
          <a:lstStyle/>
          <a:p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DISTRIBUSI PROBABILITAS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1048616" name="Subtitle 2"/>
          <p:cNvSpPr>
            <a:spLocks noGrp="1"/>
          </p:cNvSpPr>
          <p:nvPr>
            <p:ph type="subTitle" idx="1"/>
          </p:nvPr>
        </p:nvSpPr>
        <p:spPr>
          <a:xfrm>
            <a:off x="1731476" y="5085184"/>
            <a:ext cx="5410200" cy="504056"/>
          </a:xfrm>
        </p:spPr>
        <p:txBody>
          <a:bodyPr/>
          <a:lstStyle/>
          <a:p>
            <a:r>
              <a:rPr lang="en-US" dirty="0" smtClean="0"/>
              <a:t>OLEH:	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BIDA S</a:t>
            </a:r>
            <a:r>
              <a:rPr lang="id-ID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RI, S.P., </a:t>
            </a:r>
            <a:r>
              <a:rPr lang="en-US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M.Si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17" name="Title 1"/>
          <p:cNvSpPr>
            <a:spLocks noGrp="1"/>
          </p:cNvSpPr>
          <p:nvPr>
            <p:ph type="title"/>
          </p:nvPr>
        </p:nvSpPr>
        <p:spPr>
          <a:xfrm>
            <a:off x="683568" y="1217320"/>
            <a:ext cx="2971801" cy="6858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buNone/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z="2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Pertemuan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 </a:t>
            </a:r>
            <a:r>
              <a:rPr lang="id-ID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9</a:t>
            </a:r>
            <a:endParaRPr lang="id-ID" sz="27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 Black" panose="02070A03080606020203" pitchFamily="18" charset="0"/>
            </a:endParaRPr>
          </a:p>
        </p:txBody>
      </p:sp>
      <p:pic>
        <p:nvPicPr>
          <p:cNvPr id="9" name="Picture 8"/>
          <p:cNvPicPr/>
          <p:nvPr/>
        </p:nvPicPr>
        <p:blipFill rotWithShape="1">
          <a:blip r:embed="rId3"/>
          <a:srcRect l="1832" t="1936" r="1832" b="5525"/>
          <a:stretch/>
        </p:blipFill>
        <p:spPr bwMode="auto">
          <a:xfrm>
            <a:off x="5380816" y="260648"/>
            <a:ext cx="3581400" cy="28083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79512" y="3842184"/>
            <a:ext cx="5472608" cy="469776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28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( </a:t>
            </a:r>
            <a:r>
              <a:rPr lang="id-ID" sz="24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Distribusi </a:t>
            </a:r>
            <a:r>
              <a:rPr lang="en-US" sz="2400" i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Pr</a:t>
            </a:r>
            <a:r>
              <a:rPr lang="id-ID" sz="24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obabilitas Deskrit</a:t>
            </a:r>
            <a:r>
              <a:rPr lang="id-ID" sz="28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 )</a:t>
            </a:r>
            <a:endParaRPr lang="id-ID" sz="2700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401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/>
          </a:bodyPr>
          <a:lstStyle/>
          <a:p>
            <a:r>
              <a:rPr lang="id-ID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Contoh 2 : </a:t>
            </a:r>
            <a:r>
              <a:rPr lang="id-I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Perhitungan Distribusi  Bernoulli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51267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/>
              <a:t>survei</a:t>
            </a:r>
            <a:r>
              <a:rPr lang="en-US" sz="2400" dirty="0"/>
              <a:t> </a:t>
            </a:r>
            <a:r>
              <a:rPr lang="en-US" sz="2400" dirty="0" err="1"/>
              <a:t>Kunjungan</a:t>
            </a:r>
            <a:r>
              <a:rPr lang="en-US" sz="2400" dirty="0"/>
              <a:t> </a:t>
            </a:r>
            <a:r>
              <a:rPr lang="en-US" sz="2400" dirty="0" err="1"/>
              <a:t>Dokter</a:t>
            </a:r>
            <a:r>
              <a:rPr lang="en-US" sz="2400" dirty="0"/>
              <a:t> </a:t>
            </a:r>
            <a:r>
              <a:rPr lang="en-US" sz="2400" dirty="0" err="1" smtClean="0"/>
              <a:t>menemukan</a:t>
            </a:r>
            <a:r>
              <a:rPr lang="en-US" sz="2400" dirty="0" smtClean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lima orang </a:t>
            </a:r>
            <a:r>
              <a:rPr lang="en-US" sz="2400" dirty="0" err="1"/>
              <a:t>berkata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dia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mengunjungi</a:t>
            </a:r>
            <a:r>
              <a:rPr lang="en-US" sz="2400" dirty="0"/>
              <a:t> </a:t>
            </a:r>
            <a:r>
              <a:rPr lang="en-US" sz="2400" dirty="0" err="1"/>
              <a:t>dokter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sembarang</a:t>
            </a:r>
            <a:r>
              <a:rPr lang="en-US" sz="2400" dirty="0"/>
              <a:t> </a:t>
            </a:r>
            <a:r>
              <a:rPr lang="en-US" sz="2400" dirty="0" err="1"/>
              <a:t>bulan</a:t>
            </a:r>
            <a:r>
              <a:rPr lang="en-US" sz="2400" dirty="0"/>
              <a:t> yang </a:t>
            </a:r>
            <a:r>
              <a:rPr lang="en-US" sz="2400" dirty="0" err="1"/>
              <a:t>ditanyakan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10 orang </a:t>
            </a:r>
            <a:r>
              <a:rPr lang="en-US" sz="2400" dirty="0" err="1"/>
              <a:t>dipilih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acak</a:t>
            </a:r>
            <a:r>
              <a:rPr lang="en-US" sz="2400" dirty="0"/>
              <a:t>, </a:t>
            </a:r>
            <a:r>
              <a:rPr lang="en-US" sz="2400" dirty="0" err="1"/>
              <a:t>berapakah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diantaranya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mengunjungi</a:t>
            </a:r>
            <a:r>
              <a:rPr lang="en-US" sz="2400" dirty="0"/>
              <a:t> </a:t>
            </a:r>
            <a:r>
              <a:rPr lang="en-US" sz="2400" dirty="0" err="1"/>
              <a:t>dokter</a:t>
            </a:r>
            <a:r>
              <a:rPr lang="en-US" sz="2400" dirty="0"/>
              <a:t> </a:t>
            </a:r>
            <a:r>
              <a:rPr lang="en-US" sz="2400" dirty="0" err="1"/>
              <a:t>bulan</a:t>
            </a:r>
            <a:r>
              <a:rPr lang="en-US" sz="2400" dirty="0"/>
              <a:t> </a:t>
            </a:r>
            <a:r>
              <a:rPr lang="en-US" sz="2400" dirty="0" err="1"/>
              <a:t>lalu</a:t>
            </a:r>
            <a:r>
              <a:rPr lang="en-US" sz="2400" dirty="0"/>
              <a:t>?</a:t>
            </a:r>
          </a:p>
          <a:p>
            <a:r>
              <a:rPr lang="en-US" sz="2400" b="1" dirty="0" err="1" smtClean="0"/>
              <a:t>Pembahasan</a:t>
            </a:r>
            <a:r>
              <a:rPr lang="id-ID" sz="2400" b="1" dirty="0" smtClean="0"/>
              <a:t>:</a:t>
            </a:r>
          </a:p>
          <a:p>
            <a:pPr marL="360000" indent="0">
              <a:buNone/>
            </a:pP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 </a:t>
            </a:r>
            <a:r>
              <a:rPr lang="en-US" sz="2400" i="1" dirty="0"/>
              <a:t>n</a:t>
            </a:r>
            <a:r>
              <a:rPr lang="en-US" sz="2400" dirty="0"/>
              <a:t> = 10, </a:t>
            </a:r>
            <a:r>
              <a:rPr lang="en-US" sz="2400" i="1" dirty="0"/>
              <a:t>X</a:t>
            </a:r>
            <a:r>
              <a:rPr lang="en-US" sz="2400" dirty="0"/>
              <a:t> = 3, </a:t>
            </a:r>
            <a:r>
              <a:rPr lang="en-US" sz="2400" i="1" dirty="0"/>
              <a:t>p</a:t>
            </a:r>
            <a:r>
              <a:rPr lang="en-US" sz="2400" dirty="0"/>
              <a:t> = 1/5, </a:t>
            </a:r>
            <a:r>
              <a:rPr lang="en-US" sz="2400" dirty="0" err="1"/>
              <a:t>dan</a:t>
            </a:r>
            <a:r>
              <a:rPr lang="en-US" sz="2400" dirty="0"/>
              <a:t> </a:t>
            </a:r>
            <a:r>
              <a:rPr lang="en-US" sz="2400" i="1" dirty="0"/>
              <a:t>q</a:t>
            </a:r>
            <a:r>
              <a:rPr lang="en-US" sz="2400" dirty="0"/>
              <a:t> = 4/5. </a:t>
            </a:r>
            <a:r>
              <a:rPr lang="en-US" sz="2400" dirty="0" err="1"/>
              <a:t>Sehingga</a:t>
            </a:r>
            <a:r>
              <a:rPr lang="en-US" sz="2400" dirty="0" smtClean="0"/>
              <a:t>,</a:t>
            </a:r>
            <a:endParaRPr lang="id-ID" sz="2400" dirty="0" smtClean="0"/>
          </a:p>
          <a:p>
            <a:pPr marL="360000" indent="0">
              <a:buNone/>
            </a:pPr>
            <a:endParaRPr lang="id-ID" sz="2400" dirty="0" smtClean="0"/>
          </a:p>
          <a:p>
            <a:pPr marL="360000" indent="0">
              <a:buNone/>
            </a:pPr>
            <a:endParaRPr lang="id-ID" sz="2400" dirty="0"/>
          </a:p>
          <a:p>
            <a:pPr marL="360000" indent="0">
              <a:buNone/>
            </a:pPr>
            <a:r>
              <a:rPr lang="en-US" sz="2400" dirty="0" err="1"/>
              <a:t>Jadi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orang yang </a:t>
            </a:r>
            <a:r>
              <a:rPr lang="en-US" sz="2400" dirty="0" err="1"/>
              <a:t>dipilih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mengunjungi</a:t>
            </a:r>
            <a:r>
              <a:rPr lang="en-US" sz="2400" dirty="0"/>
              <a:t> </a:t>
            </a:r>
            <a:r>
              <a:rPr lang="en-US" sz="2400" dirty="0" err="1"/>
              <a:t>dokter</a:t>
            </a:r>
            <a:r>
              <a:rPr lang="en-US" sz="2400" dirty="0"/>
              <a:t> </a:t>
            </a:r>
            <a:r>
              <a:rPr lang="en-US" sz="2400" dirty="0" err="1"/>
              <a:t>bulan</a:t>
            </a:r>
            <a:r>
              <a:rPr lang="en-US" sz="2400" dirty="0"/>
              <a:t> </a:t>
            </a:r>
            <a:r>
              <a:rPr lang="en-US" sz="2400" dirty="0" err="1"/>
              <a:t>lalu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0,201.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6" name="Picture 5" descr="Contoh 2 P(3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509120"/>
            <a:ext cx="514987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05904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443136"/>
          </a:xfrm>
        </p:spPr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Contoh </a:t>
            </a:r>
            <a:r>
              <a:rPr lang="id-ID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3 : Penggunaan Tabel Distribusi Binomial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6752"/>
            <a:ext cx="8610600" cy="5377784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err="1"/>
              <a:t>Menghitung</a:t>
            </a:r>
            <a:r>
              <a:rPr lang="en-US" sz="2400" b="1" dirty="0"/>
              <a:t> </a:t>
            </a:r>
            <a:r>
              <a:rPr lang="en-US" sz="2400" b="1" dirty="0" err="1"/>
              <a:t>peluang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tabel</a:t>
            </a:r>
            <a:r>
              <a:rPr lang="en-US" sz="2400" b="1" dirty="0"/>
              <a:t> </a:t>
            </a:r>
            <a:r>
              <a:rPr lang="en-US" sz="2400" b="1" dirty="0" err="1"/>
              <a:t>distribusi</a:t>
            </a:r>
            <a:r>
              <a:rPr lang="en-US" sz="2400" b="1" dirty="0"/>
              <a:t> binomial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beberapa</a:t>
            </a:r>
            <a:r>
              <a:rPr lang="en-US" sz="2400" b="1" dirty="0"/>
              <a:t> </a:t>
            </a:r>
            <a:r>
              <a:rPr lang="en-US" sz="2400" b="1" dirty="0" err="1"/>
              <a:t>nilai</a:t>
            </a:r>
            <a:r>
              <a:rPr lang="en-US" sz="2400" b="1" dirty="0"/>
              <a:t> n </a:t>
            </a:r>
            <a:r>
              <a:rPr lang="en-US" sz="2400" b="1" dirty="0" err="1"/>
              <a:t>dan</a:t>
            </a:r>
            <a:r>
              <a:rPr lang="en-US" sz="2400" b="1" dirty="0"/>
              <a:t> p.</a:t>
            </a:r>
            <a:endParaRPr lang="en-US" sz="900" b="1" dirty="0"/>
          </a:p>
          <a:p>
            <a:endParaRPr lang="id-ID" sz="2400" u="sng" dirty="0" smtClean="0"/>
          </a:p>
          <a:p>
            <a:r>
              <a:rPr lang="en-US" sz="2400" b="1" dirty="0" err="1" smtClean="0"/>
              <a:t>Contoh</a:t>
            </a:r>
            <a:r>
              <a:rPr lang="en-US" sz="2400" b="1" dirty="0" smtClean="0"/>
              <a:t> 3</a:t>
            </a:r>
            <a:r>
              <a:rPr lang="id-ID" sz="2400" b="1" dirty="0" smtClean="0"/>
              <a:t> :</a:t>
            </a:r>
            <a:endParaRPr lang="id-ID" sz="2400" b="1" dirty="0"/>
          </a:p>
          <a:p>
            <a:r>
              <a:rPr lang="en-US" sz="2400" dirty="0" err="1" smtClean="0"/>
              <a:t>Survei</a:t>
            </a:r>
            <a:r>
              <a:rPr lang="en-US" sz="2400" dirty="0" smtClean="0"/>
              <a:t> </a:t>
            </a:r>
            <a:r>
              <a:rPr lang="en-US" sz="2400" dirty="0" err="1"/>
              <a:t>Ketakutan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di </a:t>
            </a:r>
            <a:r>
              <a:rPr lang="en-US" sz="2400" dirty="0" err="1"/>
              <a:t>Rumah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Malam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endParaRPr lang="en-US" sz="2400" dirty="0"/>
          </a:p>
          <a:p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survei</a:t>
            </a:r>
            <a:r>
              <a:rPr lang="en-US" sz="2400" dirty="0"/>
              <a:t> </a:t>
            </a:r>
            <a:r>
              <a:rPr lang="en-US" sz="2400" dirty="0" err="1"/>
              <a:t>melaporkan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5% orang </a:t>
            </a:r>
            <a:r>
              <a:rPr lang="en-US" sz="2400" dirty="0" err="1"/>
              <a:t>merasa</a:t>
            </a:r>
            <a:r>
              <a:rPr lang="en-US" sz="2400" dirty="0"/>
              <a:t> </a:t>
            </a:r>
            <a:r>
              <a:rPr lang="en-US" sz="2400" dirty="0" err="1"/>
              <a:t>takut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sendirian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di </a:t>
            </a:r>
            <a:r>
              <a:rPr lang="en-US" sz="2400" dirty="0" err="1"/>
              <a:t>rumah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malam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20 orang </a:t>
            </a:r>
            <a:r>
              <a:rPr lang="en-US" sz="2400" dirty="0" err="1"/>
              <a:t>diambil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acak</a:t>
            </a:r>
            <a:r>
              <a:rPr lang="en-US" sz="2400" dirty="0"/>
              <a:t>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binomial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:</a:t>
            </a:r>
          </a:p>
          <a:p>
            <a:pPr marL="360000" indent="0">
              <a:buNone/>
            </a:pPr>
            <a:r>
              <a:rPr lang="en-US" sz="2400" dirty="0"/>
              <a:t>1.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5 </a:t>
            </a:r>
            <a:r>
              <a:rPr lang="en-US" sz="2400" dirty="0"/>
              <a:t>orang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r>
              <a:rPr lang="en-US" sz="2400" dirty="0"/>
              <a:t> yang </a:t>
            </a:r>
            <a:r>
              <a:rPr lang="en-US" sz="2400" dirty="0" err="1"/>
              <a:t>takut</a:t>
            </a:r>
            <a:r>
              <a:rPr lang="en-US" sz="2400" dirty="0"/>
              <a:t> </a:t>
            </a:r>
            <a:r>
              <a:rPr lang="en-US" sz="2400" dirty="0" err="1"/>
              <a:t>sendirian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rumah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malam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r>
              <a:rPr lang="en-US" sz="2400" dirty="0"/>
              <a:t>.</a:t>
            </a:r>
          </a:p>
          <a:p>
            <a:pPr marL="360000" indent="0">
              <a:buNone/>
            </a:pPr>
            <a:r>
              <a:rPr lang="en-US" sz="2400" dirty="0"/>
              <a:t>2. </a:t>
            </a:r>
            <a:r>
              <a:rPr lang="en-US" sz="2400" dirty="0" err="1"/>
              <a:t>Terdapat</a:t>
            </a:r>
            <a:r>
              <a:rPr lang="en-US" sz="2400" dirty="0"/>
              <a:t> paling </a:t>
            </a:r>
            <a:r>
              <a:rPr lang="en-US" sz="2400" dirty="0" err="1"/>
              <a:t>banyak</a:t>
            </a:r>
            <a:r>
              <a:rPr lang="en-US" sz="2400" dirty="0"/>
              <a:t> 3 orang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r>
              <a:rPr lang="en-US" sz="2400" dirty="0"/>
              <a:t> yang </a:t>
            </a:r>
            <a:r>
              <a:rPr lang="en-US" sz="2400" dirty="0" err="1"/>
              <a:t>takut</a:t>
            </a:r>
            <a:r>
              <a:rPr lang="en-US" sz="2400" dirty="0"/>
              <a:t> </a:t>
            </a:r>
            <a:r>
              <a:rPr lang="en-US" sz="2400" dirty="0" err="1"/>
              <a:t>sendirian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rumah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malam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r>
              <a:rPr lang="en-US" sz="2400" dirty="0"/>
              <a:t>.</a:t>
            </a:r>
          </a:p>
          <a:p>
            <a:pPr marL="360000" indent="0">
              <a:buNone/>
            </a:pPr>
            <a:r>
              <a:rPr lang="en-US" sz="2400" dirty="0"/>
              <a:t>3. </a:t>
            </a:r>
            <a:r>
              <a:rPr lang="en-US" sz="2400" dirty="0" err="1"/>
              <a:t>Terdapat</a:t>
            </a:r>
            <a:r>
              <a:rPr lang="en-US" sz="2400" dirty="0"/>
              <a:t> paling </a:t>
            </a:r>
            <a:r>
              <a:rPr lang="en-US" sz="2400" dirty="0" err="1"/>
              <a:t>sedikit</a:t>
            </a:r>
            <a:r>
              <a:rPr lang="en-US" sz="2400" dirty="0"/>
              <a:t> 3 orang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r>
              <a:rPr lang="en-US" sz="2400" dirty="0"/>
              <a:t> yang </a:t>
            </a:r>
            <a:r>
              <a:rPr lang="en-US" sz="2400" dirty="0" err="1"/>
              <a:t>takut</a:t>
            </a:r>
            <a:r>
              <a:rPr lang="en-US" sz="2400" dirty="0"/>
              <a:t> </a:t>
            </a:r>
            <a:r>
              <a:rPr lang="en-US" sz="2400" dirty="0" err="1"/>
              <a:t>sendirian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rumah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malam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r>
              <a:rPr lang="en-US" sz="2400" dirty="0"/>
              <a:t>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642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/>
          </a:bodyPr>
          <a:lstStyle/>
          <a:p>
            <a:r>
              <a:rPr lang="id-I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TABEL DISTRIBUSI BINOMIAL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512673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sz="24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6" name="Picture 5" descr="Contoh 3 Tabel Binomial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340768"/>
            <a:ext cx="8928992" cy="51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475656" y="2204864"/>
            <a:ext cx="576064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/>
          <p:nvPr/>
        </p:nvSpPr>
        <p:spPr>
          <a:xfrm>
            <a:off x="179512" y="2204864"/>
            <a:ext cx="360040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1475656" y="1958504"/>
            <a:ext cx="57606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Oval 8"/>
          <p:cNvSpPr/>
          <p:nvPr/>
        </p:nvSpPr>
        <p:spPr>
          <a:xfrm>
            <a:off x="1475656" y="3212976"/>
            <a:ext cx="57606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70642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363272" cy="576064"/>
          </a:xfrm>
        </p:spPr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Penggunaan Tabel Distribusi Binomial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449792"/>
          </a:xfrm>
        </p:spPr>
        <p:txBody>
          <a:bodyPr>
            <a:normAutofit fontScale="92500" lnSpcReduction="20000"/>
          </a:bodyPr>
          <a:lstStyle/>
          <a:p>
            <a:pPr marL="109728" indent="0">
              <a:spcBef>
                <a:spcPts val="400"/>
              </a:spcBef>
              <a:buNone/>
            </a:pPr>
            <a:r>
              <a:rPr lang="en-US" sz="2400" b="1" dirty="0" err="1" smtClean="0"/>
              <a:t>Pembahasan</a:t>
            </a:r>
            <a:r>
              <a:rPr lang="en-US" sz="2400" dirty="0" smtClean="0"/>
              <a:t> </a:t>
            </a:r>
            <a:r>
              <a:rPr lang="en-US" sz="2400" dirty="0"/>
              <a:t>:</a:t>
            </a:r>
          </a:p>
          <a:p>
            <a:pPr>
              <a:spcBef>
                <a:spcPts val="400"/>
              </a:spcBef>
            </a:pPr>
            <a:r>
              <a:rPr lang="en-US" sz="2400" dirty="0"/>
              <a:t>1.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 n = 20, X = 5, </a:t>
            </a:r>
            <a:r>
              <a:rPr lang="en-US" sz="2400" dirty="0" err="1"/>
              <a:t>dan</a:t>
            </a:r>
            <a:r>
              <a:rPr lang="en-US" sz="2400" dirty="0"/>
              <a:t> p = 0,05. </a:t>
            </a:r>
            <a:endParaRPr lang="id-ID" sz="2400" dirty="0" smtClean="0"/>
          </a:p>
          <a:p>
            <a:pPr marL="360000" indent="0">
              <a:spcBef>
                <a:spcPts val="400"/>
              </a:spcBef>
              <a:buNone/>
            </a:pPr>
            <a:r>
              <a:rPr lang="en-US" sz="2400" dirty="0" err="1" smtClean="0"/>
              <a:t>Sehingga</a:t>
            </a:r>
            <a:r>
              <a:rPr lang="en-US" sz="2400" dirty="0"/>
              <a:t>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melihat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binomial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peluangnya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smtClean="0"/>
              <a:t>0,002</a:t>
            </a:r>
            <a:r>
              <a:rPr lang="id-ID" sz="2400" dirty="0" smtClean="0"/>
              <a:t>  </a:t>
            </a:r>
            <a:r>
              <a:rPr lang="id-ID" sz="2400" dirty="0" smtClean="0">
                <a:latin typeface="Lucida Sans Unicode"/>
                <a:cs typeface="Lucida Sans Unicode"/>
              </a:rPr>
              <a:t>→  </a:t>
            </a:r>
            <a:r>
              <a:rPr lang="id-ID" sz="2200" dirty="0" smtClean="0">
                <a:latin typeface="Lucida Sans Unicode"/>
                <a:cs typeface="Lucida Sans Unicode"/>
              </a:rPr>
              <a:t>P(x=5) = 0,002</a:t>
            </a:r>
            <a:endParaRPr lang="en-US" sz="2200" dirty="0"/>
          </a:p>
          <a:p>
            <a:pPr>
              <a:spcBef>
                <a:spcPts val="400"/>
              </a:spcBef>
            </a:pPr>
            <a:r>
              <a:rPr lang="en-US" sz="2400" dirty="0"/>
              <a:t>2.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soal</a:t>
            </a:r>
            <a:r>
              <a:rPr lang="en-US" sz="2400" dirty="0"/>
              <a:t> yang </a:t>
            </a:r>
            <a:r>
              <a:rPr lang="en-US" sz="2400" dirty="0" err="1"/>
              <a:t>kedua</a:t>
            </a:r>
            <a:r>
              <a:rPr lang="en-US" sz="2400" dirty="0"/>
              <a:t>,  n = 20 </a:t>
            </a:r>
            <a:r>
              <a:rPr lang="en-US" sz="2400" dirty="0" err="1"/>
              <a:t>dan</a:t>
            </a:r>
            <a:r>
              <a:rPr lang="en-US" sz="2400" dirty="0"/>
              <a:t> p = 0,05. </a:t>
            </a:r>
            <a:endParaRPr lang="id-ID" sz="2400" dirty="0" smtClean="0"/>
          </a:p>
          <a:p>
            <a:pPr marL="360000" indent="0">
              <a:spcBef>
                <a:spcPts val="400"/>
              </a:spcBef>
              <a:spcAft>
                <a:spcPts val="600"/>
              </a:spcAft>
              <a:buNone/>
            </a:pPr>
            <a:r>
              <a:rPr lang="en-US" sz="2400" dirty="0" smtClean="0"/>
              <a:t>“</a:t>
            </a:r>
            <a:r>
              <a:rPr lang="en-US" sz="2400" dirty="0"/>
              <a:t>Paling </a:t>
            </a:r>
            <a:r>
              <a:rPr lang="en-US" sz="2400" dirty="0" err="1"/>
              <a:t>banyak</a:t>
            </a:r>
            <a:r>
              <a:rPr lang="en-US" sz="2400" dirty="0"/>
              <a:t> 3 orang” </a:t>
            </a:r>
            <a:r>
              <a:rPr lang="en-US" sz="2400" dirty="0" err="1"/>
              <a:t>berarti</a:t>
            </a:r>
            <a:r>
              <a:rPr lang="en-US" sz="2400" dirty="0"/>
              <a:t> 0, </a:t>
            </a:r>
            <a:r>
              <a:rPr lang="en-US" sz="2400" dirty="0" err="1"/>
              <a:t>atau</a:t>
            </a:r>
            <a:r>
              <a:rPr lang="en-US" sz="2400" dirty="0"/>
              <a:t> 1, </a:t>
            </a:r>
            <a:r>
              <a:rPr lang="en-US" sz="2400" dirty="0" err="1"/>
              <a:t>atau</a:t>
            </a:r>
            <a:r>
              <a:rPr lang="en-US" sz="2400" dirty="0"/>
              <a:t> 2,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smtClean="0"/>
              <a:t>3</a:t>
            </a:r>
            <a:r>
              <a:rPr lang="id-ID" sz="2400" dirty="0" smtClean="0"/>
              <a:t>, </a:t>
            </a:r>
            <a:r>
              <a:rPr lang="en-US" sz="2400" dirty="0" smtClean="0"/>
              <a:t> </a:t>
            </a:r>
            <a:r>
              <a:rPr lang="id-ID" sz="2400" dirty="0" smtClean="0"/>
              <a:t>s</a:t>
            </a:r>
            <a:r>
              <a:rPr lang="en-US" sz="2400" dirty="0" err="1" smtClean="0"/>
              <a:t>ehingga</a:t>
            </a:r>
            <a:r>
              <a:rPr lang="en-US" sz="2400" dirty="0" smtClean="0"/>
              <a:t> </a:t>
            </a:r>
            <a:r>
              <a:rPr lang="en-US" sz="2400" dirty="0" err="1"/>
              <a:t>solusinya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endParaRPr lang="en-US" sz="2400" dirty="0"/>
          </a:p>
          <a:p>
            <a:pPr marL="109728" indent="0">
              <a:spcBef>
                <a:spcPts val="400"/>
              </a:spcBef>
              <a:buNone/>
            </a:pPr>
            <a:r>
              <a:rPr lang="id-ID" sz="1500" dirty="0" smtClean="0">
                <a:latin typeface="Arial" pitchFamily="34" charset="0"/>
                <a:cs typeface="Arial" pitchFamily="34" charset="0"/>
              </a:rPr>
              <a:t>                 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(x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≤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id-ID" sz="1600" dirty="0" smtClean="0">
                <a:latin typeface="Arial" pitchFamily="34" charset="0"/>
                <a:cs typeface="Arial" pitchFamily="34" charset="0"/>
              </a:rPr>
              <a:t>  =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400"/>
              </a:spcBef>
              <a:spcAft>
                <a:spcPts val="1200"/>
              </a:spcAft>
            </a:pPr>
            <a:endParaRPr lang="en-US" sz="2400" dirty="0"/>
          </a:p>
          <a:p>
            <a:pPr>
              <a:spcBef>
                <a:spcPts val="400"/>
              </a:spcBef>
            </a:pPr>
            <a:r>
              <a:rPr lang="en-US" sz="2400" dirty="0"/>
              <a:t>3. Kita </a:t>
            </a:r>
            <a:r>
              <a:rPr lang="en-US" sz="2400" dirty="0" err="1"/>
              <a:t>memiliki</a:t>
            </a:r>
            <a:r>
              <a:rPr lang="en-US" sz="2400" dirty="0"/>
              <a:t> n = 20 </a:t>
            </a:r>
            <a:r>
              <a:rPr lang="en-US" sz="2400" dirty="0" err="1"/>
              <a:t>dan</a:t>
            </a:r>
            <a:r>
              <a:rPr lang="en-US" sz="2400" dirty="0"/>
              <a:t> p = 0,05. “Paling </a:t>
            </a:r>
            <a:r>
              <a:rPr lang="en-US" sz="2400" dirty="0" err="1"/>
              <a:t>sedikit</a:t>
            </a:r>
            <a:r>
              <a:rPr lang="en-US" sz="2400" dirty="0"/>
              <a:t> 3 orang” </a:t>
            </a:r>
            <a:r>
              <a:rPr lang="en-US" sz="2400" dirty="0" err="1"/>
              <a:t>berarti</a:t>
            </a:r>
            <a:r>
              <a:rPr lang="en-US" sz="2400" dirty="0"/>
              <a:t> 3, 4, 5, …, 20. </a:t>
            </a: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diselesaikan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menyelesaikan</a:t>
            </a:r>
            <a:r>
              <a:rPr lang="en-US" sz="2400" dirty="0"/>
              <a:t> P(0) + P(1) + P(2)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mengurangkannya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1 → P (x ≥3) = 1 – </a:t>
            </a:r>
            <a:r>
              <a:rPr lang="en-US" sz="2400" dirty="0" smtClean="0"/>
              <a:t>P (x &lt; 3) </a:t>
            </a:r>
            <a:r>
              <a:rPr lang="en-US" sz="2400" dirty="0"/>
              <a:t>= 1 - [P(0) + P(1) + P(2)]</a:t>
            </a:r>
            <a:br>
              <a:rPr lang="en-US" sz="2400" dirty="0"/>
            </a:br>
            <a:endParaRPr lang="en-US" sz="2400" dirty="0"/>
          </a:p>
          <a:p>
            <a:pPr>
              <a:spcBef>
                <a:spcPts val="400"/>
              </a:spcBef>
            </a:pPr>
            <a:endParaRPr lang="en-US" sz="2400" dirty="0"/>
          </a:p>
          <a:p>
            <a:pPr>
              <a:spcBef>
                <a:spcPts val="400"/>
              </a:spcBef>
              <a:spcAft>
                <a:spcPts val="600"/>
              </a:spcAft>
            </a:pPr>
            <a:endParaRPr lang="en-US" sz="2400" dirty="0"/>
          </a:p>
          <a:p>
            <a:pPr>
              <a:spcBef>
                <a:spcPts val="400"/>
              </a:spcBef>
            </a:pPr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peroleh</a:t>
            </a:r>
            <a:r>
              <a:rPr lang="en-US" sz="2400" dirty="0"/>
              <a:t> </a:t>
            </a:r>
            <a:r>
              <a:rPr lang="en-US" sz="2400" dirty="0" err="1"/>
              <a:t>peluangnya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0,076.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6" name="Picture 5" descr="Contoh 3-2"/>
          <p:cNvPicPr/>
          <p:nvPr/>
        </p:nvPicPr>
        <p:blipFill rotWithShape="1">
          <a:blip r:embed="rId2" cstate="print"/>
          <a:srcRect l="4416" r="4900"/>
          <a:stretch/>
        </p:blipFill>
        <p:spPr bwMode="auto">
          <a:xfrm>
            <a:off x="2051720" y="3284984"/>
            <a:ext cx="52832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ontoh 3-3"/>
          <p:cNvPicPr/>
          <p:nvPr/>
        </p:nvPicPr>
        <p:blipFill rotWithShape="1">
          <a:blip r:embed="rId3" cstate="print"/>
          <a:srcRect l="15368" r="2124"/>
          <a:stretch/>
        </p:blipFill>
        <p:spPr bwMode="auto">
          <a:xfrm>
            <a:off x="1331640" y="5229200"/>
            <a:ext cx="51689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5522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s-E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MEAN, VARIASI dan STANDAR </a:t>
            </a:r>
            <a:r>
              <a:rPr lang="es-E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DEVIASI</a:t>
            </a:r>
            <a:r>
              <a:rPr lang="id-ID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 Distribusi Binomial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5126736"/>
          </a:xfrm>
        </p:spPr>
        <p:txBody>
          <a:bodyPr>
            <a:normAutofit lnSpcReduction="10000"/>
          </a:bodyPr>
          <a:lstStyle/>
          <a:p>
            <a:r>
              <a:rPr lang="en-US" sz="2300" dirty="0" smtClean="0"/>
              <a:t>Rata-rata </a:t>
            </a:r>
            <a:r>
              <a:rPr lang="en-US" sz="2300" dirty="0"/>
              <a:t>(mean), </a:t>
            </a:r>
            <a:r>
              <a:rPr lang="en-US" sz="2300" dirty="0" err="1"/>
              <a:t>varians</a:t>
            </a:r>
            <a:r>
              <a:rPr lang="en-US" sz="2300" dirty="0"/>
              <a:t>, </a:t>
            </a:r>
            <a:r>
              <a:rPr lang="en-US" sz="2300" dirty="0" err="1"/>
              <a:t>dan</a:t>
            </a:r>
            <a:r>
              <a:rPr lang="en-US" sz="2300" dirty="0"/>
              <a:t> </a:t>
            </a:r>
            <a:r>
              <a:rPr lang="en-US" sz="2300" dirty="0" err="1"/>
              <a:t>simpangan</a:t>
            </a:r>
            <a:r>
              <a:rPr lang="en-US" sz="2300" dirty="0"/>
              <a:t> </a:t>
            </a:r>
            <a:r>
              <a:rPr lang="en-US" sz="2300" dirty="0" err="1"/>
              <a:t>baku</a:t>
            </a:r>
            <a:r>
              <a:rPr lang="en-US" sz="2300" dirty="0"/>
              <a:t> </a:t>
            </a:r>
            <a:r>
              <a:rPr lang="en-US" sz="2300" dirty="0" err="1"/>
              <a:t>variabel</a:t>
            </a:r>
            <a:r>
              <a:rPr lang="en-US" sz="2300" dirty="0"/>
              <a:t> yang </a:t>
            </a:r>
            <a:r>
              <a:rPr lang="en-US" sz="2300" dirty="0" err="1"/>
              <a:t>memiliki</a:t>
            </a:r>
            <a:r>
              <a:rPr lang="en-US" sz="2300" dirty="0"/>
              <a:t> </a:t>
            </a:r>
            <a:r>
              <a:rPr lang="en-US" sz="2300" dirty="0" err="1"/>
              <a:t>distribusi</a:t>
            </a:r>
            <a:r>
              <a:rPr lang="en-US" sz="2300" dirty="0"/>
              <a:t> binomial </a:t>
            </a:r>
            <a:r>
              <a:rPr lang="en-US" sz="2300" dirty="0" err="1"/>
              <a:t>secara</a:t>
            </a:r>
            <a:r>
              <a:rPr lang="en-US" sz="2300" dirty="0"/>
              <a:t> </a:t>
            </a:r>
            <a:r>
              <a:rPr lang="en-US" sz="2300" dirty="0" err="1"/>
              <a:t>berturut-turut</a:t>
            </a:r>
            <a:r>
              <a:rPr lang="en-US" sz="2300" dirty="0"/>
              <a:t> </a:t>
            </a:r>
            <a:r>
              <a:rPr lang="en-US" sz="2300" dirty="0" err="1"/>
              <a:t>dapat</a:t>
            </a:r>
            <a:r>
              <a:rPr lang="en-US" sz="2300" dirty="0"/>
              <a:t> </a:t>
            </a:r>
            <a:r>
              <a:rPr lang="en-US" sz="2300" dirty="0" err="1"/>
              <a:t>ditentukan</a:t>
            </a:r>
            <a:r>
              <a:rPr lang="en-US" sz="2300" dirty="0"/>
              <a:t> </a:t>
            </a:r>
            <a:r>
              <a:rPr lang="en-US" sz="2300" dirty="0" err="1"/>
              <a:t>dengan</a:t>
            </a:r>
            <a:r>
              <a:rPr lang="en-US" sz="2300" dirty="0"/>
              <a:t> </a:t>
            </a:r>
            <a:r>
              <a:rPr lang="en-US" sz="2300" dirty="0" err="1"/>
              <a:t>menggunakan</a:t>
            </a:r>
            <a:r>
              <a:rPr lang="en-US" sz="2300" dirty="0"/>
              <a:t> </a:t>
            </a:r>
            <a:r>
              <a:rPr lang="en-US" sz="2300" dirty="0" err="1"/>
              <a:t>rumus</a:t>
            </a:r>
            <a:r>
              <a:rPr lang="en-US" sz="2300" dirty="0"/>
              <a:t> </a:t>
            </a:r>
            <a:r>
              <a:rPr lang="en-US" sz="2300" dirty="0" err="1"/>
              <a:t>berikut</a:t>
            </a:r>
            <a:r>
              <a:rPr lang="en-US" sz="2300" dirty="0"/>
              <a:t>.</a:t>
            </a:r>
          </a:p>
          <a:p>
            <a:endParaRPr lang="en-US" sz="2300" dirty="0"/>
          </a:p>
          <a:p>
            <a:pPr marL="109728" indent="0">
              <a:buNone/>
            </a:pPr>
            <a:endParaRPr lang="en-US" sz="2300" dirty="0"/>
          </a:p>
          <a:p>
            <a:pPr marL="109728" indent="0">
              <a:buNone/>
            </a:pPr>
            <a:endParaRPr lang="id-ID" sz="2300" dirty="0" smtClean="0"/>
          </a:p>
          <a:p>
            <a:pPr marL="109728" indent="0">
              <a:buNone/>
            </a:pPr>
            <a:endParaRPr lang="id-ID" sz="2300" dirty="0"/>
          </a:p>
          <a:p>
            <a:pPr marL="109728" indent="0">
              <a:buNone/>
            </a:pPr>
            <a:endParaRPr lang="en-US" sz="2300" dirty="0"/>
          </a:p>
          <a:p>
            <a:endParaRPr lang="id-ID" sz="2300" dirty="0" smtClean="0"/>
          </a:p>
          <a:p>
            <a:r>
              <a:rPr lang="en-US" sz="2300" dirty="0" err="1" smtClean="0"/>
              <a:t>Rumus-rumus</a:t>
            </a:r>
            <a:r>
              <a:rPr lang="en-US" sz="2300" dirty="0" smtClean="0"/>
              <a:t> </a:t>
            </a:r>
            <a:r>
              <a:rPr lang="en-US" sz="2300" dirty="0" err="1"/>
              <a:t>tersebut</a:t>
            </a:r>
            <a:r>
              <a:rPr lang="en-US" sz="2300" dirty="0"/>
              <a:t> </a:t>
            </a:r>
            <a:r>
              <a:rPr lang="en-US" sz="2300" dirty="0" err="1"/>
              <a:t>secara</a:t>
            </a:r>
            <a:r>
              <a:rPr lang="en-US" sz="2300" dirty="0"/>
              <a:t> </a:t>
            </a:r>
            <a:r>
              <a:rPr lang="en-US" sz="2300" dirty="0" err="1"/>
              <a:t>aljabar</a:t>
            </a:r>
            <a:r>
              <a:rPr lang="en-US" sz="2300" dirty="0"/>
              <a:t> </a:t>
            </a:r>
            <a:r>
              <a:rPr lang="en-US" sz="2300" dirty="0" err="1"/>
              <a:t>ekuivalen</a:t>
            </a:r>
            <a:r>
              <a:rPr lang="en-US" sz="2300" dirty="0"/>
              <a:t> </a:t>
            </a:r>
            <a:r>
              <a:rPr lang="en-US" sz="2300" dirty="0" err="1"/>
              <a:t>dengan</a:t>
            </a:r>
            <a:r>
              <a:rPr lang="en-US" sz="2300" dirty="0"/>
              <a:t> </a:t>
            </a:r>
            <a:r>
              <a:rPr lang="en-US" sz="2300" dirty="0" err="1"/>
              <a:t>rumus-rumus</a:t>
            </a:r>
            <a:r>
              <a:rPr lang="en-US" sz="2300" dirty="0"/>
              <a:t> </a:t>
            </a:r>
            <a:r>
              <a:rPr lang="en-US" sz="2300" dirty="0" err="1"/>
              <a:t>untuk</a:t>
            </a:r>
            <a:r>
              <a:rPr lang="en-US" sz="2300" dirty="0"/>
              <a:t> rata-rata, </a:t>
            </a:r>
            <a:r>
              <a:rPr lang="en-US" sz="2300" dirty="0" err="1"/>
              <a:t>varians</a:t>
            </a:r>
            <a:r>
              <a:rPr lang="en-US" sz="2300" dirty="0"/>
              <a:t>, </a:t>
            </a:r>
            <a:r>
              <a:rPr lang="en-US" sz="2300" dirty="0" err="1"/>
              <a:t>dan</a:t>
            </a:r>
            <a:r>
              <a:rPr lang="en-US" sz="2300" dirty="0"/>
              <a:t> </a:t>
            </a:r>
            <a:r>
              <a:rPr lang="en-US" sz="2300" dirty="0" err="1"/>
              <a:t>simpangan</a:t>
            </a:r>
            <a:r>
              <a:rPr lang="en-US" sz="2300" dirty="0"/>
              <a:t> </a:t>
            </a:r>
            <a:r>
              <a:rPr lang="en-US" sz="2300" dirty="0" err="1"/>
              <a:t>baku</a:t>
            </a:r>
            <a:r>
              <a:rPr lang="en-US" sz="2300" dirty="0"/>
              <a:t> </a:t>
            </a:r>
            <a:r>
              <a:rPr lang="en-US" sz="2300" dirty="0" err="1"/>
              <a:t>variabel</a:t>
            </a:r>
            <a:r>
              <a:rPr lang="en-US" sz="2300" dirty="0"/>
              <a:t> </a:t>
            </a:r>
            <a:r>
              <a:rPr lang="en-US" sz="2300" dirty="0" err="1"/>
              <a:t>distribusi</a:t>
            </a:r>
            <a:r>
              <a:rPr lang="en-US" sz="2300" dirty="0"/>
              <a:t> </a:t>
            </a:r>
            <a:r>
              <a:rPr lang="en-US" sz="2300" dirty="0" err="1" smtClean="0"/>
              <a:t>peluang</a:t>
            </a:r>
            <a:r>
              <a:rPr lang="id-ID" sz="2300" dirty="0" smtClean="0"/>
              <a:t> (materi pertemuan 7)</a:t>
            </a:r>
            <a:r>
              <a:rPr lang="en-US" sz="2300" dirty="0" smtClean="0"/>
              <a:t>, </a:t>
            </a:r>
            <a:r>
              <a:rPr lang="en-US" sz="2300" dirty="0" err="1"/>
              <a:t>tetapi</a:t>
            </a:r>
            <a:r>
              <a:rPr lang="en-US" sz="2300" dirty="0"/>
              <a:t> </a:t>
            </a:r>
            <a:r>
              <a:rPr lang="en-US" sz="2300" dirty="0" err="1"/>
              <a:t>karena</a:t>
            </a:r>
            <a:r>
              <a:rPr lang="en-US" sz="2300" dirty="0"/>
              <a:t> </a:t>
            </a:r>
            <a:r>
              <a:rPr lang="en-US" sz="2300" dirty="0" err="1"/>
              <a:t>variabel-variabel</a:t>
            </a:r>
            <a:r>
              <a:rPr lang="en-US" sz="2300" dirty="0"/>
              <a:t> </a:t>
            </a:r>
            <a:r>
              <a:rPr lang="en-US" sz="2300" dirty="0" err="1"/>
              <a:t>tersebut</a:t>
            </a:r>
            <a:r>
              <a:rPr lang="en-US" sz="2300" dirty="0"/>
              <a:t> </a:t>
            </a:r>
            <a:r>
              <a:rPr lang="en-US" sz="2300" dirty="0" err="1"/>
              <a:t>memiliki</a:t>
            </a:r>
            <a:r>
              <a:rPr lang="en-US" sz="2300" dirty="0"/>
              <a:t> </a:t>
            </a:r>
            <a:r>
              <a:rPr lang="en-US" sz="2300" dirty="0" err="1"/>
              <a:t>distribusi</a:t>
            </a:r>
            <a:r>
              <a:rPr lang="en-US" sz="2300" dirty="0"/>
              <a:t> binomial, </a:t>
            </a:r>
            <a:r>
              <a:rPr lang="en-US" sz="2300" dirty="0" err="1"/>
              <a:t>maka</a:t>
            </a:r>
            <a:r>
              <a:rPr lang="en-US" sz="2300" dirty="0"/>
              <a:t> </a:t>
            </a:r>
            <a:r>
              <a:rPr lang="en-US" sz="2300" dirty="0" err="1"/>
              <a:t>variabel-variabel</a:t>
            </a:r>
            <a:r>
              <a:rPr lang="en-US" sz="2300" dirty="0"/>
              <a:t> </a:t>
            </a:r>
            <a:r>
              <a:rPr lang="en-US" sz="2300" dirty="0" err="1"/>
              <a:t>tersebut</a:t>
            </a:r>
            <a:r>
              <a:rPr lang="en-US" sz="2300" dirty="0"/>
              <a:t> </a:t>
            </a:r>
            <a:r>
              <a:rPr lang="en-US" sz="2300" dirty="0" err="1"/>
              <a:t>dapat</a:t>
            </a:r>
            <a:r>
              <a:rPr lang="en-US" sz="2300" dirty="0"/>
              <a:t> </a:t>
            </a:r>
            <a:r>
              <a:rPr lang="en-US" sz="2300" dirty="0" err="1"/>
              <a:t>disederhanakan</a:t>
            </a:r>
            <a:r>
              <a:rPr lang="en-US" sz="2300" dirty="0"/>
              <a:t> </a:t>
            </a:r>
            <a:r>
              <a:rPr lang="en-US" sz="2300" dirty="0" err="1"/>
              <a:t>dengan</a:t>
            </a:r>
            <a:r>
              <a:rPr lang="en-US" sz="2300" dirty="0"/>
              <a:t> </a:t>
            </a:r>
            <a:r>
              <a:rPr lang="en-US" sz="2300" dirty="0" err="1"/>
              <a:t>menggunakan</a:t>
            </a:r>
            <a:r>
              <a:rPr lang="en-US" sz="2300" dirty="0"/>
              <a:t> </a:t>
            </a:r>
            <a:r>
              <a:rPr lang="en-US" sz="2300" dirty="0" err="1"/>
              <a:t>aljabar</a:t>
            </a:r>
            <a:r>
              <a:rPr lang="en-US" sz="2300" dirty="0"/>
              <a:t>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6" name="Picture 5" descr="Rumus rata-rat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708920"/>
            <a:ext cx="352839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/>
          <p:nvPr/>
        </p:nvCxnSpPr>
        <p:spPr>
          <a:xfrm>
            <a:off x="4788024" y="285293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788024" y="342900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788024" y="407707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08104" y="2708920"/>
            <a:ext cx="2232248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Rata-rata (mean)</a:t>
            </a:r>
            <a:endParaRPr lang="id-ID" b="1" dirty="0"/>
          </a:p>
        </p:txBody>
      </p:sp>
      <p:sp>
        <p:nvSpPr>
          <p:cNvPr id="14" name="Rectangle 13"/>
          <p:cNvSpPr/>
          <p:nvPr/>
        </p:nvSpPr>
        <p:spPr>
          <a:xfrm>
            <a:off x="5514404" y="3320988"/>
            <a:ext cx="2225948" cy="324036"/>
          </a:xfrm>
          <a:prstGeom prst="rect">
            <a:avLst/>
          </a:prstGeom>
          <a:solidFill>
            <a:srgbClr val="FF66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Varians</a:t>
            </a:r>
            <a:endParaRPr lang="id-ID" b="1" dirty="0"/>
          </a:p>
        </p:txBody>
      </p:sp>
      <p:sp>
        <p:nvSpPr>
          <p:cNvPr id="15" name="Rectangle 14"/>
          <p:cNvSpPr/>
          <p:nvPr/>
        </p:nvSpPr>
        <p:spPr>
          <a:xfrm>
            <a:off x="5508104" y="3933056"/>
            <a:ext cx="2232248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Simpangan </a:t>
            </a:r>
            <a:r>
              <a:rPr lang="id-ID" b="1" dirty="0"/>
              <a:t>baku </a:t>
            </a:r>
          </a:p>
        </p:txBody>
      </p:sp>
    </p:spTree>
    <p:extLst>
      <p:ext uri="{BB962C8B-B14F-4D97-AF65-F5344CB8AC3E}">
        <p14:creationId xmlns:p14="http://schemas.microsoft.com/office/powerpoint/2010/main" val="3970642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19" y="609600"/>
            <a:ext cx="8622005" cy="762000"/>
          </a:xfrm>
        </p:spPr>
        <p:txBody>
          <a:bodyPr>
            <a:noAutofit/>
          </a:bodyPr>
          <a:lstStyle/>
          <a:p>
            <a:r>
              <a:rPr lang="id-I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Contoh 4 : Rata-rata </a:t>
            </a:r>
            <a:r>
              <a:rPr lang="id-ID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(mean), </a:t>
            </a:r>
            <a:r>
              <a:rPr lang="id-I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Varians</a:t>
            </a:r>
            <a:r>
              <a:rPr lang="id-ID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, dan </a:t>
            </a:r>
            <a:r>
              <a:rPr lang="id-I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Simpangan </a:t>
            </a:r>
            <a:r>
              <a:rPr lang="id-ID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baku </a:t>
            </a:r>
            <a:r>
              <a:rPr lang="id-I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variabel </a:t>
            </a:r>
            <a:r>
              <a:rPr lang="id-ID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yang </a:t>
            </a:r>
            <a:r>
              <a:rPr lang="id-I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/>
            </a:r>
            <a:br>
              <a:rPr lang="id-I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</a:br>
            <a:r>
              <a:rPr lang="id-ID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 </a:t>
            </a:r>
            <a:r>
              <a:rPr lang="id-I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            memiliki Distribusi Binomial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3" y="1556792"/>
            <a:ext cx="8766021" cy="5017744"/>
          </a:xfrm>
        </p:spPr>
        <p:txBody>
          <a:bodyPr>
            <a:normAutofit/>
          </a:bodyPr>
          <a:lstStyle/>
          <a:p>
            <a:r>
              <a:rPr lang="en-US" sz="1800" b="1" dirty="0" err="1" smtClean="0"/>
              <a:t>Contoh</a:t>
            </a:r>
            <a:r>
              <a:rPr lang="id-ID" sz="1800" b="1" dirty="0" smtClean="0"/>
              <a:t> </a:t>
            </a:r>
            <a:r>
              <a:rPr lang="en-US" sz="1800" dirty="0" smtClean="0"/>
              <a:t>: </a:t>
            </a:r>
            <a:r>
              <a:rPr lang="en-US" sz="1800" b="1" dirty="0" err="1"/>
              <a:t>Pelemparan</a:t>
            </a:r>
            <a:r>
              <a:rPr lang="en-US" sz="1800" b="1" dirty="0"/>
              <a:t> </a:t>
            </a:r>
            <a:r>
              <a:rPr lang="en-US" sz="1800" b="1" dirty="0" err="1"/>
              <a:t>Koin</a:t>
            </a:r>
            <a:endParaRPr lang="en-US" sz="1800" b="1" dirty="0"/>
          </a:p>
          <a:p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koin</a:t>
            </a:r>
            <a:r>
              <a:rPr lang="en-US" sz="1800" dirty="0"/>
              <a:t> </a:t>
            </a:r>
            <a:r>
              <a:rPr lang="en-US" sz="1800" dirty="0" err="1"/>
              <a:t>dilemparkan</a:t>
            </a:r>
            <a:r>
              <a:rPr lang="en-US" sz="1800" dirty="0"/>
              <a:t> </a:t>
            </a:r>
            <a:r>
              <a:rPr lang="en-US" sz="1800" dirty="0" err="1"/>
              <a:t>sebanyak</a:t>
            </a:r>
            <a:r>
              <a:rPr lang="en-US" sz="1800" dirty="0"/>
              <a:t> 4 kali. </a:t>
            </a:r>
            <a:r>
              <a:rPr lang="en-US" sz="1800" dirty="0" err="1"/>
              <a:t>Tentukan</a:t>
            </a:r>
            <a:r>
              <a:rPr lang="en-US" sz="1800" dirty="0"/>
              <a:t> rata-rata, </a:t>
            </a:r>
            <a:r>
              <a:rPr lang="en-US" sz="1800" dirty="0" err="1"/>
              <a:t>varians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simpangan</a:t>
            </a:r>
            <a:r>
              <a:rPr lang="en-US" sz="1800" dirty="0"/>
              <a:t> </a:t>
            </a:r>
            <a:r>
              <a:rPr lang="en-US" sz="1800" dirty="0" err="1"/>
              <a:t>baku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banyaknya</a:t>
            </a:r>
            <a:r>
              <a:rPr lang="en-US" sz="1800" dirty="0"/>
              <a:t> </a:t>
            </a:r>
            <a:r>
              <a:rPr lang="en-US" sz="1800" dirty="0" err="1"/>
              <a:t>angka</a:t>
            </a:r>
            <a:r>
              <a:rPr lang="en-US" sz="1800" dirty="0"/>
              <a:t> yang </a:t>
            </a:r>
            <a:r>
              <a:rPr lang="en-US" sz="1800" dirty="0" err="1"/>
              <a:t>muncul</a:t>
            </a:r>
            <a:r>
              <a:rPr lang="en-US" sz="1800" dirty="0"/>
              <a:t>.</a:t>
            </a:r>
          </a:p>
          <a:p>
            <a:r>
              <a:rPr lang="en-US" sz="1800" b="1" dirty="0" err="1"/>
              <a:t>Pembahasan</a:t>
            </a:r>
            <a:r>
              <a:rPr lang="en-US" sz="1800" dirty="0"/>
              <a:t> </a:t>
            </a:r>
            <a:r>
              <a:rPr lang="id-ID" sz="1800" dirty="0" smtClean="0"/>
              <a:t>:</a:t>
            </a:r>
          </a:p>
          <a:p>
            <a:r>
              <a:rPr lang="en-US" sz="1800" dirty="0" smtClean="0"/>
              <a:t>D</a:t>
            </a:r>
            <a:r>
              <a:rPr lang="id-ID" sz="1800" dirty="0" smtClean="0"/>
              <a:t>iketahui </a:t>
            </a:r>
            <a:r>
              <a:rPr lang="en-US" sz="1800" dirty="0"/>
              <a:t> n = 4, p = ½, </a:t>
            </a:r>
            <a:r>
              <a:rPr lang="en-US" sz="1800" dirty="0" err="1"/>
              <a:t>dan</a:t>
            </a:r>
            <a:r>
              <a:rPr lang="en-US" sz="1800" dirty="0"/>
              <a:t>  q = 1/2 </a:t>
            </a:r>
            <a:r>
              <a:rPr lang="id-ID" sz="1800" dirty="0" smtClean="0"/>
              <a:t>d</a:t>
            </a:r>
            <a:r>
              <a:rPr lang="en-US" sz="1800" dirty="0" err="1" smtClean="0"/>
              <a:t>engan</a:t>
            </a:r>
            <a:r>
              <a:rPr lang="en-US" sz="1800" dirty="0" smtClean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</a:t>
            </a:r>
            <a:r>
              <a:rPr lang="en-US" sz="1800" dirty="0" err="1"/>
              <a:t>rumus</a:t>
            </a:r>
            <a:r>
              <a:rPr lang="en-US" sz="1800" dirty="0"/>
              <a:t> </a:t>
            </a:r>
            <a:r>
              <a:rPr lang="en-US" sz="1800" dirty="0" err="1"/>
              <a:t>distibusi</a:t>
            </a:r>
            <a:r>
              <a:rPr lang="en-US" sz="1800" dirty="0"/>
              <a:t> binomial </a:t>
            </a:r>
            <a:r>
              <a:rPr lang="en-US" sz="1800" dirty="0" err="1" smtClean="0"/>
              <a:t>hasilnya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id-ID" sz="1800" dirty="0" smtClean="0"/>
              <a:t> :</a:t>
            </a:r>
          </a:p>
          <a:p>
            <a:pPr>
              <a:spcAft>
                <a:spcPts val="1800"/>
              </a:spcAft>
            </a:pPr>
            <a:r>
              <a:rPr lang="en-US" sz="2000" dirty="0">
                <a:solidFill>
                  <a:srgbClr val="FF0000"/>
                </a:solidFill>
              </a:rPr>
              <a:t>Rata-rata (mean</a:t>
            </a:r>
            <a:r>
              <a:rPr lang="en-US" sz="2000" dirty="0" smtClean="0">
                <a:solidFill>
                  <a:srgbClr val="FF0000"/>
                </a:solidFill>
              </a:rPr>
              <a:t>)</a:t>
            </a:r>
            <a:r>
              <a:rPr lang="id-ID" sz="2000" dirty="0" smtClean="0">
                <a:solidFill>
                  <a:srgbClr val="FF0000"/>
                </a:solidFill>
              </a:rPr>
              <a:t> </a:t>
            </a:r>
            <a:r>
              <a:rPr lang="id-ID" sz="2000" dirty="0" smtClean="0"/>
              <a:t>:</a:t>
            </a:r>
          </a:p>
          <a:p>
            <a:pPr>
              <a:spcAft>
                <a:spcPts val="1800"/>
              </a:spcAft>
            </a:pPr>
            <a:r>
              <a:rPr lang="id-ID" sz="2000" dirty="0" smtClean="0">
                <a:solidFill>
                  <a:srgbClr val="FF0000"/>
                </a:solidFill>
              </a:rPr>
              <a:t>Varians</a:t>
            </a:r>
            <a:r>
              <a:rPr lang="id-ID" sz="2000" dirty="0" smtClean="0"/>
              <a:t>                  :</a:t>
            </a:r>
          </a:p>
          <a:p>
            <a:pPr>
              <a:spcAft>
                <a:spcPts val="2000"/>
              </a:spcAft>
            </a:pPr>
            <a:r>
              <a:rPr lang="id-ID" sz="2000" dirty="0">
                <a:solidFill>
                  <a:srgbClr val="FF0000"/>
                </a:solidFill>
              </a:rPr>
              <a:t>Simpangan </a:t>
            </a:r>
            <a:r>
              <a:rPr lang="id-ID" sz="2000" dirty="0" smtClean="0">
                <a:solidFill>
                  <a:srgbClr val="FF0000"/>
                </a:solidFill>
              </a:rPr>
              <a:t>baku</a:t>
            </a:r>
            <a:r>
              <a:rPr lang="id-ID" sz="2000" dirty="0" smtClean="0"/>
              <a:t>  : </a:t>
            </a:r>
          </a:p>
          <a:p>
            <a:r>
              <a:rPr lang="id-ID" sz="2000" dirty="0" smtClean="0"/>
              <a:t>Tabel </a:t>
            </a:r>
            <a:r>
              <a:rPr lang="en-US" sz="2000" dirty="0" err="1" smtClean="0"/>
              <a:t>Distribusi</a:t>
            </a:r>
            <a:r>
              <a:rPr lang="id-ID" sz="2000" dirty="0" smtClean="0"/>
              <a:t> probabilitas </a:t>
            </a:r>
            <a:r>
              <a:rPr lang="en-US" sz="2000" dirty="0" err="1"/>
              <a:t>banyaknya</a:t>
            </a:r>
            <a:r>
              <a:rPr lang="en-US" sz="2000" dirty="0"/>
              <a:t> </a:t>
            </a:r>
            <a:r>
              <a:rPr lang="en-US" sz="2000" dirty="0" err="1"/>
              <a:t>angka</a:t>
            </a:r>
            <a:r>
              <a:rPr lang="en-US" sz="2000" dirty="0"/>
              <a:t> yang </a:t>
            </a:r>
            <a:r>
              <a:rPr lang="en-US" sz="2000" dirty="0" err="1"/>
              <a:t>muncul</a:t>
            </a:r>
            <a:r>
              <a:rPr lang="en-US" sz="2000" dirty="0"/>
              <a:t> </a:t>
            </a:r>
            <a:r>
              <a:rPr lang="id-ID" sz="2000" dirty="0" smtClean="0"/>
              <a:t> sbb</a:t>
            </a:r>
            <a:r>
              <a:rPr lang="en-US" sz="2000" dirty="0" smtClean="0"/>
              <a:t>:</a:t>
            </a:r>
            <a:endParaRPr lang="en-US" sz="2000" dirty="0"/>
          </a:p>
          <a:p>
            <a:endParaRPr lang="en-US" sz="24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510536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6" name="Picture 5" descr="Contoh 4 Rata-rata"/>
          <p:cNvPicPr/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475" r="4881"/>
          <a:stretch/>
        </p:blipFill>
        <p:spPr bwMode="auto">
          <a:xfrm>
            <a:off x="2699792" y="3284984"/>
            <a:ext cx="2989684" cy="151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5772424" y="3140968"/>
            <a:ext cx="3192064" cy="18722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6000"/>
            <a:r>
              <a:rPr lang="en-US" sz="1700" b="1" dirty="0" smtClean="0"/>
              <a:t>µ = 2</a:t>
            </a:r>
            <a:r>
              <a:rPr lang="en-US" sz="1700" dirty="0" smtClean="0"/>
              <a:t>, </a:t>
            </a:r>
            <a:r>
              <a:rPr lang="en-US" sz="1700" dirty="0" err="1" smtClean="0"/>
              <a:t>artinya</a:t>
            </a:r>
            <a:r>
              <a:rPr lang="en-US" sz="1700" dirty="0" smtClean="0"/>
              <a:t> rata-</a:t>
            </a:r>
            <a:r>
              <a:rPr lang="en-US" sz="1700" dirty="0"/>
              <a:t> rata </a:t>
            </a:r>
            <a:r>
              <a:rPr lang="en-US" sz="1700" dirty="0" err="1" smtClean="0"/>
              <a:t>banyaknya</a:t>
            </a:r>
            <a:r>
              <a:rPr lang="en-US" sz="1700" dirty="0" smtClean="0"/>
              <a:t> </a:t>
            </a:r>
            <a:r>
              <a:rPr lang="en-US" sz="1700" dirty="0" err="1" smtClean="0"/>
              <a:t>angka</a:t>
            </a:r>
            <a:r>
              <a:rPr lang="en-US" sz="1700" dirty="0" smtClean="0"/>
              <a:t> </a:t>
            </a:r>
            <a:r>
              <a:rPr lang="en-US" sz="1700" dirty="0"/>
              <a:t>yang </a:t>
            </a:r>
            <a:r>
              <a:rPr lang="en-US" sz="1700" dirty="0" err="1" smtClean="0"/>
              <a:t>muncul</a:t>
            </a:r>
            <a:r>
              <a:rPr lang="en-US" sz="1700" dirty="0" smtClean="0"/>
              <a:t> </a:t>
            </a:r>
            <a:r>
              <a:rPr lang="en-US" sz="1700" dirty="0" err="1" smtClean="0"/>
              <a:t>jika</a:t>
            </a:r>
            <a:r>
              <a:rPr lang="en-US" sz="1700" dirty="0" smtClean="0"/>
              <a:t> </a:t>
            </a:r>
            <a:r>
              <a:rPr lang="en-US" sz="1700" dirty="0" err="1" smtClean="0"/>
              <a:t>suatu</a:t>
            </a:r>
            <a:r>
              <a:rPr lang="en-US" sz="1700" dirty="0" smtClean="0"/>
              <a:t> </a:t>
            </a:r>
            <a:r>
              <a:rPr lang="en-US" sz="1700" dirty="0" err="1" smtClean="0"/>
              <a:t>koin</a:t>
            </a:r>
            <a:r>
              <a:rPr lang="en-US" sz="1700" dirty="0" smtClean="0"/>
              <a:t> </a:t>
            </a:r>
            <a:r>
              <a:rPr lang="en-US" sz="1700" dirty="0" err="1"/>
              <a:t>dilemparkan</a:t>
            </a:r>
            <a:r>
              <a:rPr lang="en-US" sz="1700" dirty="0"/>
              <a:t> </a:t>
            </a:r>
            <a:r>
              <a:rPr lang="en-US" sz="1700" dirty="0" err="1"/>
              <a:t>sebanyak</a:t>
            </a:r>
            <a:r>
              <a:rPr lang="en-US" sz="1700" dirty="0"/>
              <a:t> 4 </a:t>
            </a:r>
            <a:r>
              <a:rPr lang="en-US" sz="1700" dirty="0" smtClean="0"/>
              <a:t>kali </a:t>
            </a:r>
            <a:r>
              <a:rPr lang="en-US" sz="1700" dirty="0" err="1" smtClean="0"/>
              <a:t>adalah</a:t>
            </a:r>
            <a:r>
              <a:rPr lang="en-US" sz="1700" dirty="0" smtClean="0"/>
              <a:t> 2 kali, </a:t>
            </a:r>
            <a:r>
              <a:rPr lang="en-US" sz="1700" dirty="0" err="1" smtClean="0"/>
              <a:t>dengan</a:t>
            </a:r>
            <a:r>
              <a:rPr lang="en-US" sz="1700" dirty="0" smtClean="0"/>
              <a:t> </a:t>
            </a:r>
            <a:r>
              <a:rPr lang="en-US" sz="1700" dirty="0" err="1" smtClean="0"/>
              <a:t>varian</a:t>
            </a:r>
            <a:r>
              <a:rPr lang="en-US" sz="1700" dirty="0" smtClean="0"/>
              <a:t> </a:t>
            </a:r>
            <a:r>
              <a:rPr lang="en-US" sz="1700" b="1" dirty="0"/>
              <a:t>σ</a:t>
            </a:r>
            <a:r>
              <a:rPr lang="en-US" sz="1700" b="1" baseline="30000" dirty="0"/>
              <a:t>2</a:t>
            </a:r>
            <a:r>
              <a:rPr lang="en-US" sz="1700" dirty="0" smtClean="0"/>
              <a:t> = 1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standar</a:t>
            </a:r>
            <a:r>
              <a:rPr lang="en-US" sz="1700" dirty="0" smtClean="0"/>
              <a:t> </a:t>
            </a:r>
            <a:r>
              <a:rPr lang="en-US" sz="1700" dirty="0" err="1" smtClean="0"/>
              <a:t>deviasi</a:t>
            </a:r>
            <a:r>
              <a:rPr lang="en-US" sz="1700" dirty="0" smtClean="0"/>
              <a:t> </a:t>
            </a:r>
            <a:r>
              <a:rPr lang="en-US" sz="1700" b="1" dirty="0" smtClean="0"/>
              <a:t>σ</a:t>
            </a:r>
            <a:r>
              <a:rPr lang="en-US" sz="1700" b="1" baseline="30000" dirty="0"/>
              <a:t> </a:t>
            </a:r>
            <a:r>
              <a:rPr lang="en-US" sz="1700" b="1" dirty="0" smtClean="0"/>
              <a:t>= ± 1</a:t>
            </a:r>
            <a:endParaRPr lang="en-US" sz="17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001278"/>
              </p:ext>
            </p:extLst>
          </p:nvPr>
        </p:nvGraphicFramePr>
        <p:xfrm>
          <a:off x="611560" y="5593800"/>
          <a:ext cx="7848870" cy="929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68352"/>
                <a:gridCol w="936104"/>
                <a:gridCol w="936104"/>
                <a:gridCol w="936104"/>
                <a:gridCol w="936104"/>
                <a:gridCol w="936102"/>
              </a:tblGrid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Banyak</a:t>
                      </a:r>
                      <a:r>
                        <a:rPr lang="en-US" sz="2000" dirty="0" smtClean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angka</a:t>
                      </a:r>
                      <a:r>
                        <a:rPr lang="en-US" sz="2000" dirty="0" smtClean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 yang </a:t>
                      </a:r>
                      <a:r>
                        <a:rPr lang="en-US" sz="2000" dirty="0" err="1" smtClean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muncul</a:t>
                      </a:r>
                      <a:r>
                        <a:rPr lang="en-US" sz="2000" dirty="0" smtClean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 X</a:t>
                      </a:r>
                      <a:endParaRPr lang="en-US" sz="2000" dirty="0">
                        <a:effectLst/>
                        <a:latin typeface="Aparajita" pitchFamily="34" charset="0"/>
                        <a:ea typeface="Calibri" panose="020F0502020204030204" pitchFamily="34" charset="0"/>
                        <a:cs typeface="Aparajita" pitchFamily="34" charset="0"/>
                      </a:endParaRPr>
                    </a:p>
                  </a:txBody>
                  <a:tcPr marL="228600" marR="228600" marT="57150" marB="5715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0</a:t>
                      </a:r>
                      <a:endParaRPr lang="en-US" sz="2000" dirty="0">
                        <a:effectLst/>
                        <a:latin typeface="Aparajita" pitchFamily="34" charset="0"/>
                        <a:ea typeface="Calibri" panose="020F0502020204030204" pitchFamily="34" charset="0"/>
                        <a:cs typeface="Aparajita" pitchFamily="34" charset="0"/>
                      </a:endParaRPr>
                    </a:p>
                  </a:txBody>
                  <a:tcPr marL="228600" marR="228600" marT="57150" marB="5715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1</a:t>
                      </a:r>
                      <a:endParaRPr lang="en-US" sz="2000" dirty="0">
                        <a:effectLst/>
                        <a:latin typeface="Aparajita" pitchFamily="34" charset="0"/>
                        <a:ea typeface="Calibri" panose="020F0502020204030204" pitchFamily="34" charset="0"/>
                        <a:cs typeface="Aparajita" pitchFamily="34" charset="0"/>
                      </a:endParaRPr>
                    </a:p>
                  </a:txBody>
                  <a:tcPr marL="228600" marR="228600" marT="57150" marB="5715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2</a:t>
                      </a:r>
                      <a:endParaRPr lang="en-US" sz="2000" dirty="0">
                        <a:effectLst/>
                        <a:latin typeface="Aparajita" pitchFamily="34" charset="0"/>
                        <a:ea typeface="Calibri" panose="020F0502020204030204" pitchFamily="34" charset="0"/>
                        <a:cs typeface="Aparajita" pitchFamily="34" charset="0"/>
                      </a:endParaRPr>
                    </a:p>
                  </a:txBody>
                  <a:tcPr marL="228600" marR="228600" marT="57150" marB="5715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3</a:t>
                      </a:r>
                      <a:endParaRPr lang="en-US" sz="2000" dirty="0">
                        <a:effectLst/>
                        <a:latin typeface="Aparajita" pitchFamily="34" charset="0"/>
                        <a:ea typeface="Calibri" panose="020F0502020204030204" pitchFamily="34" charset="0"/>
                        <a:cs typeface="Aparajita" pitchFamily="34" charset="0"/>
                      </a:endParaRPr>
                    </a:p>
                  </a:txBody>
                  <a:tcPr marL="228600" marR="228600" marT="57150" marB="5715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4</a:t>
                      </a:r>
                      <a:endParaRPr lang="en-US" sz="2000" dirty="0">
                        <a:effectLst/>
                        <a:latin typeface="Aparajita" pitchFamily="34" charset="0"/>
                        <a:ea typeface="Calibri" panose="020F0502020204030204" pitchFamily="34" charset="0"/>
                        <a:cs typeface="Aparajita" pitchFamily="34" charset="0"/>
                      </a:endParaRPr>
                    </a:p>
                  </a:txBody>
                  <a:tcPr marL="228600" marR="228600" marT="57150" marB="57150" anchor="b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Aparajita" pitchFamily="34" charset="0"/>
                          <a:cs typeface="Aparajita" pitchFamily="34" charset="0"/>
                        </a:rPr>
                        <a:t>Peluang</a:t>
                      </a:r>
                      <a:r>
                        <a:rPr lang="en-US" sz="2000" dirty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 P(X)</a:t>
                      </a:r>
                      <a:endParaRPr lang="en-US" sz="2000" dirty="0">
                        <a:effectLst/>
                        <a:latin typeface="Aparajita" pitchFamily="34" charset="0"/>
                        <a:ea typeface="Calibri" panose="020F0502020204030204" pitchFamily="34" charset="0"/>
                        <a:cs typeface="Aparajita" pitchFamily="34" charset="0"/>
                      </a:endParaRPr>
                    </a:p>
                  </a:txBody>
                  <a:tcPr marL="228600" marR="228600" marT="57150" marB="5715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1/16</a:t>
                      </a:r>
                      <a:endParaRPr lang="en-US" sz="2000" dirty="0">
                        <a:effectLst/>
                        <a:latin typeface="Aparajita" pitchFamily="34" charset="0"/>
                        <a:ea typeface="Calibri" panose="020F0502020204030204" pitchFamily="34" charset="0"/>
                        <a:cs typeface="Aparajita" pitchFamily="34" charset="0"/>
                      </a:endParaRPr>
                    </a:p>
                  </a:txBody>
                  <a:tcPr marL="228600" marR="228600" marT="57150" marB="5715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4/16</a:t>
                      </a:r>
                      <a:endParaRPr lang="en-US" sz="2000" dirty="0">
                        <a:effectLst/>
                        <a:latin typeface="Aparajita" pitchFamily="34" charset="0"/>
                        <a:ea typeface="Calibri" panose="020F0502020204030204" pitchFamily="34" charset="0"/>
                        <a:cs typeface="Aparajita" pitchFamily="34" charset="0"/>
                      </a:endParaRPr>
                    </a:p>
                  </a:txBody>
                  <a:tcPr marL="228600" marR="228600" marT="57150" marB="5715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6/16</a:t>
                      </a:r>
                      <a:endParaRPr lang="en-US" sz="2000" dirty="0">
                        <a:effectLst/>
                        <a:latin typeface="Aparajita" pitchFamily="34" charset="0"/>
                        <a:ea typeface="Calibri" panose="020F0502020204030204" pitchFamily="34" charset="0"/>
                        <a:cs typeface="Aparajita" pitchFamily="34" charset="0"/>
                      </a:endParaRPr>
                    </a:p>
                  </a:txBody>
                  <a:tcPr marL="228600" marR="228600" marT="57150" marB="5715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4/16</a:t>
                      </a:r>
                      <a:endParaRPr lang="en-US" sz="2000" dirty="0">
                        <a:effectLst/>
                        <a:latin typeface="Aparajita" pitchFamily="34" charset="0"/>
                        <a:ea typeface="Calibri" panose="020F0502020204030204" pitchFamily="34" charset="0"/>
                        <a:cs typeface="Aparajita" pitchFamily="34" charset="0"/>
                      </a:endParaRPr>
                    </a:p>
                  </a:txBody>
                  <a:tcPr marL="228600" marR="228600" marT="57150" marB="5715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parajita" pitchFamily="34" charset="0"/>
                          <a:cs typeface="Aparajita" pitchFamily="34" charset="0"/>
                        </a:rPr>
                        <a:t>1/16</a:t>
                      </a:r>
                      <a:endParaRPr lang="en-US" sz="2000" dirty="0">
                        <a:effectLst/>
                        <a:latin typeface="Aparajita" pitchFamily="34" charset="0"/>
                        <a:ea typeface="Calibri" panose="020F0502020204030204" pitchFamily="34" charset="0"/>
                        <a:cs typeface="Aparajita" pitchFamily="34" charset="0"/>
                      </a:endParaRPr>
                    </a:p>
                  </a:txBody>
                  <a:tcPr marL="228600" marR="228600" marT="57150" marB="5715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522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Autofit/>
          </a:bodyPr>
          <a:lstStyle/>
          <a:p>
            <a:r>
              <a:rPr lang="en-US" sz="2700" b="1" dirty="0"/>
              <a:t>Rata-rata, </a:t>
            </a:r>
            <a:r>
              <a:rPr lang="en-US" sz="2700" b="1" dirty="0" err="1"/>
              <a:t>varians</a:t>
            </a:r>
            <a:r>
              <a:rPr lang="en-US" sz="2700" b="1" dirty="0"/>
              <a:t>, </a:t>
            </a:r>
            <a:r>
              <a:rPr lang="en-US" sz="2700" b="1" dirty="0" err="1"/>
              <a:t>dan</a:t>
            </a:r>
            <a:r>
              <a:rPr lang="en-US" sz="2700" b="1" dirty="0"/>
              <a:t> </a:t>
            </a:r>
            <a:r>
              <a:rPr lang="en-US" sz="2700" b="1" dirty="0" err="1"/>
              <a:t>simpangan</a:t>
            </a:r>
            <a:r>
              <a:rPr lang="en-US" sz="2700" b="1" dirty="0"/>
              <a:t> </a:t>
            </a:r>
            <a:r>
              <a:rPr lang="en-US" sz="2700" b="1" dirty="0" err="1"/>
              <a:t>bakunya</a:t>
            </a:r>
            <a:r>
              <a:rPr lang="en-US" sz="2700" b="1" dirty="0"/>
              <a:t> </a:t>
            </a:r>
            <a:r>
              <a:rPr lang="en-US" sz="2700" b="1" dirty="0" err="1"/>
              <a:t>dapat</a:t>
            </a:r>
            <a:r>
              <a:rPr lang="en-US" sz="2700" b="1" dirty="0"/>
              <a:t> </a:t>
            </a:r>
            <a:r>
              <a:rPr lang="en-US" sz="2700" b="1" dirty="0" err="1"/>
              <a:t>ditentukan</a:t>
            </a:r>
            <a:r>
              <a:rPr lang="en-US" sz="2700" b="1" dirty="0"/>
              <a:t> </a:t>
            </a:r>
            <a:r>
              <a:rPr lang="en-US" sz="2700" b="1" dirty="0" smtClean="0"/>
              <a:t>b</a:t>
            </a:r>
            <a:r>
              <a:rPr lang="id-ID" sz="2700" b="1" dirty="0" smtClean="0"/>
              <a:t>erdasarkan </a:t>
            </a:r>
            <a:r>
              <a:rPr lang="id-ID" sz="2700" b="1" dirty="0" smtClean="0">
                <a:latin typeface="Arial Black" pitchFamily="34" charset="0"/>
              </a:rPr>
              <a:t>distribusi </a:t>
            </a:r>
            <a:r>
              <a:rPr lang="id-ID" sz="2700" b="1" dirty="0">
                <a:latin typeface="Arial Black" pitchFamily="34" charset="0"/>
              </a:rPr>
              <a:t>peluang</a:t>
            </a:r>
            <a:r>
              <a:rPr lang="id-ID" sz="2800" b="1" dirty="0">
                <a:latin typeface="Arial Black" pitchFamily="34" charset="0"/>
              </a:rPr>
              <a:t> </a:t>
            </a:r>
            <a:r>
              <a:rPr lang="id-ID" sz="2800" b="1" dirty="0"/>
              <a:t>:</a:t>
            </a:r>
            <a:endParaRPr lang="en-US" sz="2800" b="1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6" name="Content Placeholder 5" descr="Distribusi frekuensi"/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l="5362" r="4293"/>
          <a:stretch/>
        </p:blipFill>
        <p:spPr bwMode="auto">
          <a:xfrm>
            <a:off x="2771800" y="1556792"/>
            <a:ext cx="6231384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539552" y="1556792"/>
            <a:ext cx="2232248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Rata-rata (mean)</a:t>
            </a:r>
            <a:endParaRPr lang="id-ID" b="1" dirty="0"/>
          </a:p>
        </p:txBody>
      </p:sp>
      <p:sp>
        <p:nvSpPr>
          <p:cNvPr id="8" name="Rectangle 7"/>
          <p:cNvSpPr/>
          <p:nvPr/>
        </p:nvSpPr>
        <p:spPr>
          <a:xfrm>
            <a:off x="545852" y="3465004"/>
            <a:ext cx="2225948" cy="324036"/>
          </a:xfrm>
          <a:prstGeom prst="rect">
            <a:avLst/>
          </a:prstGeom>
          <a:solidFill>
            <a:srgbClr val="FF66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Varians</a:t>
            </a:r>
            <a:endParaRPr lang="id-ID" b="1" dirty="0"/>
          </a:p>
        </p:txBody>
      </p:sp>
      <p:sp>
        <p:nvSpPr>
          <p:cNvPr id="9" name="Rectangle 8"/>
          <p:cNvSpPr/>
          <p:nvPr/>
        </p:nvSpPr>
        <p:spPr>
          <a:xfrm>
            <a:off x="559668" y="5445224"/>
            <a:ext cx="2232248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Simpangan </a:t>
            </a:r>
            <a:r>
              <a:rPr lang="id-ID" b="1" dirty="0"/>
              <a:t>baku </a:t>
            </a:r>
          </a:p>
        </p:txBody>
      </p:sp>
      <p:sp>
        <p:nvSpPr>
          <p:cNvPr id="3" name="Rectangle 2"/>
          <p:cNvSpPr/>
          <p:nvPr/>
        </p:nvSpPr>
        <p:spPr>
          <a:xfrm>
            <a:off x="395536" y="5949280"/>
            <a:ext cx="83435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/>
              <a:t>Hasil perhitungan di atas </a:t>
            </a:r>
            <a:r>
              <a:rPr lang="id-ID" b="1" dirty="0" smtClean="0"/>
              <a:t>sama</a:t>
            </a:r>
            <a:r>
              <a:rPr lang="id-ID" dirty="0" smtClean="0"/>
              <a:t> dengan perhitungan pada </a:t>
            </a:r>
            <a:r>
              <a:rPr lang="en-US" dirty="0" err="1" smtClean="0"/>
              <a:t>distribusi</a:t>
            </a:r>
            <a:r>
              <a:rPr lang="en-US" dirty="0" smtClean="0"/>
              <a:t> binomial</a:t>
            </a:r>
            <a:r>
              <a:rPr lang="id-ID" dirty="0" smtClean="0"/>
              <a:t> pada slide sebelumya.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58686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id-I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DISTRIBUSI POISSON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5126736"/>
          </a:xfrm>
        </p:spPr>
        <p:txBody>
          <a:bodyPr>
            <a:normAutofit lnSpcReduction="10000"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Distribusi</a:t>
            </a:r>
            <a:r>
              <a:rPr lang="en-US" sz="2400" dirty="0">
                <a:solidFill>
                  <a:srgbClr val="FF0000"/>
                </a:solidFill>
              </a:rPr>
              <a:t> Poisson </a:t>
            </a:r>
            <a:r>
              <a:rPr lang="en-US" sz="2400" dirty="0"/>
              <a:t>(</a:t>
            </a:r>
            <a:r>
              <a:rPr lang="en-US" sz="2400" dirty="0" err="1"/>
              <a:t>dilafalkan</a:t>
            </a:r>
            <a:r>
              <a:rPr lang="en-US" sz="2400" dirty="0"/>
              <a:t> “</a:t>
            </a:r>
            <a:r>
              <a:rPr lang="en-US" sz="2400" b="1" dirty="0" err="1"/>
              <a:t>puasong</a:t>
            </a:r>
            <a:r>
              <a:rPr lang="en-US" sz="2400" dirty="0"/>
              <a:t>”)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distribusi</a:t>
            </a:r>
            <a:r>
              <a:rPr lang="en-US" sz="2400" dirty="0"/>
              <a:t> </a:t>
            </a:r>
            <a:r>
              <a:rPr lang="en-US" sz="2400" dirty="0" err="1"/>
              <a:t>probabilitas</a:t>
            </a:r>
            <a:r>
              <a:rPr lang="en-US" sz="2400" dirty="0"/>
              <a:t> </a:t>
            </a:r>
            <a:r>
              <a:rPr lang="en-US" sz="2400" dirty="0" err="1" smtClean="0"/>
              <a:t>diskr</a:t>
            </a:r>
            <a:r>
              <a:rPr lang="id-ID" sz="2400" dirty="0" smtClean="0"/>
              <a:t>i</a:t>
            </a:r>
            <a:r>
              <a:rPr lang="en-US" sz="2400" dirty="0" smtClean="0"/>
              <a:t>t </a:t>
            </a:r>
            <a:r>
              <a:rPr lang="en-US" sz="2400" dirty="0"/>
              <a:t>(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khusus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distibusi</a:t>
            </a:r>
            <a:r>
              <a:rPr lang="en-US" sz="2400" dirty="0"/>
              <a:t> binomial)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probabilitas</a:t>
            </a:r>
            <a:r>
              <a:rPr lang="en-US" sz="2400" dirty="0"/>
              <a:t> “</a:t>
            </a:r>
            <a:r>
              <a:rPr lang="en-US" sz="2400" b="1" dirty="0" err="1"/>
              <a:t>sukses</a:t>
            </a:r>
            <a:r>
              <a:rPr lang="en-US" sz="2400" dirty="0"/>
              <a:t>”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(</a:t>
            </a:r>
            <a:r>
              <a:rPr lang="en-US" sz="2400" b="1" dirty="0"/>
              <a:t>p ≤ 0,1</a:t>
            </a:r>
            <a:r>
              <a:rPr lang="en-US" sz="2400" dirty="0"/>
              <a:t>)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dirty="0"/>
              <a:t>n</a:t>
            </a:r>
            <a:r>
              <a:rPr lang="en-US" sz="2400" dirty="0"/>
              <a:t>  yang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(</a:t>
            </a:r>
            <a:r>
              <a:rPr lang="en-US" sz="2400" b="1" dirty="0" err="1"/>
              <a:t>n.p</a:t>
            </a:r>
            <a:r>
              <a:rPr lang="en-US" sz="2400" b="1" dirty="0"/>
              <a:t>&lt; 5</a:t>
            </a:r>
            <a:r>
              <a:rPr lang="en-US" sz="2400" dirty="0"/>
              <a:t>) </a:t>
            </a:r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2400" dirty="0" err="1"/>
              <a:t>Distribusi</a:t>
            </a:r>
            <a:r>
              <a:rPr lang="en-US" sz="2400" dirty="0"/>
              <a:t> Poisson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peristiwa</a:t>
            </a:r>
            <a:r>
              <a:rPr lang="en-US" sz="2400" dirty="0"/>
              <a:t> yang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rata-rata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diketahui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yang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sejak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dirty="0" err="1"/>
              <a:t>terakhir</a:t>
            </a:r>
            <a:r>
              <a:rPr lang="en-US" sz="2400" dirty="0"/>
              <a:t>. (</a:t>
            </a:r>
            <a:r>
              <a:rPr lang="en-US" sz="2400" dirty="0" err="1"/>
              <a:t>distribusi</a:t>
            </a:r>
            <a:r>
              <a:rPr lang="en-US" sz="2400" dirty="0"/>
              <a:t> Poisson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interval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jarak</a:t>
            </a:r>
            <a:r>
              <a:rPr lang="en-US" sz="2400" dirty="0"/>
              <a:t>, </a:t>
            </a:r>
            <a:r>
              <a:rPr lang="en-US" sz="2400" dirty="0" err="1"/>
              <a:t>luas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volume).</a:t>
            </a:r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2400" dirty="0" err="1"/>
              <a:t>Distribusi</a:t>
            </a:r>
            <a:r>
              <a:rPr lang="en-US" sz="2400" dirty="0"/>
              <a:t> Poisson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diterapkan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dirty="0" err="1"/>
              <a:t>berjumlah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yang </a:t>
            </a:r>
            <a:r>
              <a:rPr lang="en-US" sz="2400" dirty="0" err="1"/>
              <a:t>yang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, yang </a:t>
            </a:r>
            <a:r>
              <a:rPr lang="en-US" sz="2400" dirty="0" err="1"/>
              <a:t>mana</a:t>
            </a:r>
            <a:r>
              <a:rPr lang="en-US" sz="2400" dirty="0"/>
              <a:t> </a:t>
            </a:r>
            <a:r>
              <a:rPr lang="en-US" sz="2400" dirty="0" err="1"/>
              <a:t>kenyataannya</a:t>
            </a:r>
            <a:r>
              <a:rPr lang="en-US" sz="2400" dirty="0"/>
              <a:t>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jarang</a:t>
            </a:r>
            <a:r>
              <a:rPr lang="en-US" sz="2400" dirty="0"/>
              <a:t>.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klasik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peluruhan</a:t>
            </a:r>
            <a:r>
              <a:rPr lang="en-US" sz="2400" dirty="0"/>
              <a:t> </a:t>
            </a:r>
            <a:r>
              <a:rPr lang="en-US" sz="2400" dirty="0" err="1"/>
              <a:t>nuklir</a:t>
            </a:r>
            <a:r>
              <a:rPr lang="en-US" sz="2400" dirty="0"/>
              <a:t> atom.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686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58715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Perhitungan Distribusi  Poisson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62925" y="1274545"/>
            <a:ext cx="8610600" cy="5424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/>
              <a:t>Apabila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harapan</a:t>
            </a:r>
            <a:r>
              <a:rPr lang="en-US" sz="2200" dirty="0"/>
              <a:t> </a:t>
            </a:r>
            <a:r>
              <a:rPr lang="en-US" sz="2200" dirty="0" err="1"/>
              <a:t>kejadian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interval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b="1" dirty="0"/>
              <a:t>λ</a:t>
            </a:r>
            <a:r>
              <a:rPr lang="en-US" sz="2200" dirty="0"/>
              <a:t>, </a:t>
            </a:r>
            <a:r>
              <a:rPr lang="en-US" sz="2200" dirty="0" err="1"/>
              <a:t>maka</a:t>
            </a:r>
            <a:r>
              <a:rPr lang="en-US" sz="2200" dirty="0"/>
              <a:t> </a:t>
            </a:r>
            <a:r>
              <a:rPr lang="en-US" sz="2200" dirty="0" err="1"/>
              <a:t>probabilitas</a:t>
            </a:r>
            <a:r>
              <a:rPr lang="en-US" sz="2200" dirty="0"/>
              <a:t> </a:t>
            </a:r>
            <a:r>
              <a:rPr lang="en-US" sz="2200" dirty="0" err="1"/>
              <a:t>terjadi</a:t>
            </a:r>
            <a:r>
              <a:rPr lang="en-US" sz="2200" dirty="0"/>
              <a:t> </a:t>
            </a:r>
            <a:r>
              <a:rPr lang="en-US" sz="2200" dirty="0" err="1"/>
              <a:t>peristiwa</a:t>
            </a:r>
            <a:r>
              <a:rPr lang="en-US" sz="2200" dirty="0"/>
              <a:t> </a:t>
            </a:r>
            <a:r>
              <a:rPr lang="en-US" sz="2200" dirty="0" err="1"/>
              <a:t>sebanyak</a:t>
            </a:r>
            <a:r>
              <a:rPr lang="en-US" sz="2200" dirty="0"/>
              <a:t> </a:t>
            </a:r>
            <a:r>
              <a:rPr lang="en-US" sz="2200" b="1" dirty="0" smtClean="0"/>
              <a:t>x </a:t>
            </a:r>
            <a:r>
              <a:rPr lang="en-US" sz="2200" dirty="0"/>
              <a:t>kali </a:t>
            </a:r>
            <a:r>
              <a:rPr lang="en-US" sz="2200" dirty="0" smtClean="0"/>
              <a:t>(x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bilangan</a:t>
            </a:r>
            <a:r>
              <a:rPr lang="en-US" sz="2200" dirty="0"/>
              <a:t> </a:t>
            </a:r>
            <a:r>
              <a:rPr lang="en-US" sz="2200" dirty="0" err="1"/>
              <a:t>bulat</a:t>
            </a:r>
            <a:r>
              <a:rPr lang="en-US" sz="2200" dirty="0"/>
              <a:t> non </a:t>
            </a:r>
            <a:r>
              <a:rPr lang="en-US" sz="2200" dirty="0" err="1"/>
              <a:t>negatif</a:t>
            </a:r>
            <a:r>
              <a:rPr lang="en-US" sz="2200" dirty="0"/>
              <a:t>, </a:t>
            </a:r>
            <a:r>
              <a:rPr lang="en-US" sz="2200" dirty="0" smtClean="0"/>
              <a:t>x </a:t>
            </a:r>
            <a:r>
              <a:rPr lang="en-US" sz="2200" dirty="0"/>
              <a:t>= 0, 1, 2, …) </a:t>
            </a:r>
            <a:r>
              <a:rPr lang="en-US" sz="2200" dirty="0" err="1"/>
              <a:t>maka</a:t>
            </a:r>
            <a:r>
              <a:rPr lang="en-US" sz="2200" dirty="0"/>
              <a:t> </a:t>
            </a:r>
            <a:r>
              <a:rPr lang="en-US" sz="2200" dirty="0" smtClean="0"/>
              <a:t>:</a:t>
            </a:r>
            <a:endParaRPr lang="id-ID" sz="2200" dirty="0" smtClean="0"/>
          </a:p>
          <a:p>
            <a:pPr marL="109728" indent="0">
              <a:buNone/>
            </a:pPr>
            <a:endParaRPr lang="id-ID" sz="2000" dirty="0"/>
          </a:p>
          <a:p>
            <a:pPr marL="109728" indent="0">
              <a:spcAft>
                <a:spcPts val="1200"/>
              </a:spcAft>
              <a:buNone/>
            </a:pPr>
            <a:endParaRPr lang="id-ID" sz="2000" dirty="0" smtClean="0"/>
          </a:p>
          <a:p>
            <a:r>
              <a:rPr lang="en-US" sz="2000" b="1" dirty="0" smtClean="0"/>
              <a:t>e</a:t>
            </a:r>
            <a:r>
              <a:rPr lang="en-US" sz="2000" dirty="0"/>
              <a:t> </a:t>
            </a:r>
            <a:r>
              <a:rPr lang="en-US" sz="2000" dirty="0" err="1" smtClean="0"/>
              <a:t>adalah</a:t>
            </a:r>
            <a:r>
              <a:rPr lang="en-US" sz="2000" dirty="0" smtClean="0"/>
              <a:t> basis </a:t>
            </a:r>
            <a:r>
              <a:rPr lang="en-US" sz="2000" dirty="0" err="1"/>
              <a:t>logaritma</a:t>
            </a:r>
            <a:r>
              <a:rPr lang="en-US" sz="2000" dirty="0"/>
              <a:t> natural (</a:t>
            </a:r>
            <a:r>
              <a:rPr lang="en-US" sz="2000" b="1" dirty="0"/>
              <a:t>e = 2.71828</a:t>
            </a:r>
            <a:r>
              <a:rPr lang="en-US" sz="2000" dirty="0"/>
              <a:t>…)</a:t>
            </a:r>
          </a:p>
          <a:p>
            <a:r>
              <a:rPr lang="id-ID" sz="2000" b="1" dirty="0" smtClean="0"/>
              <a:t>k</a:t>
            </a:r>
            <a:r>
              <a:rPr lang="id-ID" sz="2000" dirty="0" smtClean="0"/>
              <a:t> (atau </a:t>
            </a:r>
            <a:r>
              <a:rPr lang="en-US" sz="2000" b="1" dirty="0" smtClean="0"/>
              <a:t>x</a:t>
            </a:r>
            <a:r>
              <a:rPr lang="id-ID" sz="2000" b="1" dirty="0" smtClean="0"/>
              <a:t>) </a:t>
            </a:r>
            <a:r>
              <a:rPr lang="en-US" sz="2000" dirty="0"/>
              <a:t> 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kejadian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peristiwa</a:t>
            </a:r>
            <a:r>
              <a:rPr lang="en-US" sz="2000" dirty="0"/>
              <a:t>  </a:t>
            </a:r>
            <a:r>
              <a:rPr lang="id-ID" sz="2000" dirty="0" smtClean="0"/>
              <a:t>(</a:t>
            </a:r>
            <a:r>
              <a:rPr lang="en-US" sz="2000" dirty="0" err="1" smtClean="0"/>
              <a:t>peluang</a:t>
            </a:r>
            <a:r>
              <a:rPr lang="en-US" sz="2000" dirty="0" smtClean="0"/>
              <a:t> </a:t>
            </a:r>
            <a:r>
              <a:rPr lang="en-US" sz="2000" dirty="0"/>
              <a:t>yang </a:t>
            </a:r>
            <a:r>
              <a:rPr lang="en-US" sz="2000" dirty="0" err="1"/>
              <a:t>diberikan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 smtClean="0"/>
              <a:t>ini</a:t>
            </a:r>
            <a:r>
              <a:rPr lang="id-ID" sz="2000" dirty="0" smtClean="0"/>
              <a:t>)</a:t>
            </a:r>
            <a:endParaRPr lang="en-US" sz="2000" dirty="0"/>
          </a:p>
          <a:p>
            <a:r>
              <a:rPr lang="en-US" sz="2000" b="1" dirty="0" smtClean="0"/>
              <a:t>k</a:t>
            </a:r>
            <a:r>
              <a:rPr lang="en-US" sz="2000" b="1" dirty="0"/>
              <a:t>!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faktorial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 x</a:t>
            </a:r>
          </a:p>
          <a:p>
            <a:pPr>
              <a:spcAft>
                <a:spcPts val="600"/>
              </a:spcAft>
            </a:pPr>
            <a:r>
              <a:rPr lang="el-GR" sz="2000" b="1" dirty="0" smtClean="0"/>
              <a:t>λ</a:t>
            </a:r>
            <a:r>
              <a:rPr lang="el-GR" sz="2000" dirty="0" smtClean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bilangan</a:t>
            </a:r>
            <a:r>
              <a:rPr lang="en-US" sz="2000" dirty="0"/>
              <a:t> </a:t>
            </a:r>
            <a:r>
              <a:rPr lang="en-US" sz="2000" dirty="0" err="1"/>
              <a:t>riil</a:t>
            </a:r>
            <a:r>
              <a:rPr lang="en-US" sz="2000" dirty="0"/>
              <a:t> </a:t>
            </a:r>
            <a:r>
              <a:rPr lang="en-US" sz="2000" dirty="0" err="1"/>
              <a:t>positif</a:t>
            </a:r>
            <a:r>
              <a:rPr lang="en-US" sz="2000" dirty="0"/>
              <a:t>,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harapan</a:t>
            </a:r>
            <a:r>
              <a:rPr lang="en-US" sz="2000" dirty="0"/>
              <a:t> (rata-rata </a:t>
            </a:r>
            <a:r>
              <a:rPr lang="en-US" sz="2000" dirty="0" err="1" smtClean="0"/>
              <a:t>hitung</a:t>
            </a:r>
            <a:r>
              <a:rPr lang="id-ID" sz="2000" dirty="0" smtClean="0"/>
              <a:t>, E(x)</a:t>
            </a:r>
            <a:r>
              <a:rPr lang="en-US" sz="2000" dirty="0" smtClean="0"/>
              <a:t>)  </a:t>
            </a:r>
            <a:r>
              <a:rPr lang="en-US" sz="2000" dirty="0" err="1"/>
              <a:t>peristiwa</a:t>
            </a:r>
            <a:r>
              <a:rPr lang="en-US" sz="2000" dirty="0"/>
              <a:t> yang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interval </a:t>
            </a:r>
            <a:r>
              <a:rPr lang="en-US" sz="2000" dirty="0" err="1"/>
              <a:t>tertentu</a:t>
            </a:r>
            <a:r>
              <a:rPr lang="en-US" sz="2000" dirty="0"/>
              <a:t>. </a:t>
            </a:r>
            <a:endParaRPr lang="id-ID" sz="2000" dirty="0" smtClean="0"/>
          </a:p>
          <a:p>
            <a:r>
              <a:rPr lang="en-US" sz="2200" b="1" dirty="0" err="1" smtClean="0"/>
              <a:t>Misalnya</a:t>
            </a:r>
            <a:r>
              <a:rPr lang="en-US" sz="2200" dirty="0"/>
              <a:t>, </a:t>
            </a:r>
            <a:r>
              <a:rPr lang="en-US" sz="2200" dirty="0" err="1"/>
              <a:t>peristiwa</a:t>
            </a:r>
            <a:r>
              <a:rPr lang="en-US" sz="2200" dirty="0"/>
              <a:t> yang </a:t>
            </a:r>
            <a:r>
              <a:rPr lang="en-US" sz="2200" dirty="0" err="1"/>
              <a:t>terjadi</a:t>
            </a:r>
            <a:r>
              <a:rPr lang="en-US" sz="2200" dirty="0"/>
              <a:t> rata-rata 4 kali per </a:t>
            </a:r>
            <a:r>
              <a:rPr lang="en-US" sz="2200" dirty="0" err="1"/>
              <a:t>menit</a:t>
            </a:r>
            <a:r>
              <a:rPr lang="en-US" sz="2200" dirty="0"/>
              <a:t>,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akan</a:t>
            </a:r>
            <a:r>
              <a:rPr lang="en-US" sz="2200" dirty="0"/>
              <a:t> </a:t>
            </a:r>
            <a:r>
              <a:rPr lang="en-US" sz="2200" dirty="0" err="1"/>
              <a:t>dicari</a:t>
            </a:r>
            <a:r>
              <a:rPr lang="en-US" sz="2200" dirty="0"/>
              <a:t> </a:t>
            </a:r>
            <a:r>
              <a:rPr lang="en-US" sz="2200" dirty="0" err="1"/>
              <a:t>probabilitas</a:t>
            </a:r>
            <a:r>
              <a:rPr lang="en-US" sz="2200" dirty="0"/>
              <a:t> </a:t>
            </a:r>
            <a:r>
              <a:rPr lang="en-US" sz="2200" dirty="0" err="1"/>
              <a:t>terjadi</a:t>
            </a:r>
            <a:r>
              <a:rPr lang="en-US" sz="2200" dirty="0"/>
              <a:t> </a:t>
            </a:r>
            <a:r>
              <a:rPr lang="en-US" sz="2200" dirty="0" err="1"/>
              <a:t>peristiwa</a:t>
            </a:r>
            <a:r>
              <a:rPr lang="en-US" sz="2200" dirty="0"/>
              <a:t> x kali </a:t>
            </a:r>
            <a:r>
              <a:rPr lang="en-US" sz="2200" dirty="0" err="1"/>
              <a:t>dalam</a:t>
            </a:r>
            <a:r>
              <a:rPr lang="en-US" sz="2200" dirty="0"/>
              <a:t> interval 10 </a:t>
            </a:r>
            <a:r>
              <a:rPr lang="en-US" sz="2200" dirty="0" err="1"/>
              <a:t>menit</a:t>
            </a:r>
            <a:r>
              <a:rPr lang="en-US" sz="2200" dirty="0"/>
              <a:t>, </a:t>
            </a:r>
            <a:r>
              <a:rPr lang="en-US" sz="2200" dirty="0" err="1"/>
              <a:t>digunakan</a:t>
            </a:r>
            <a:r>
              <a:rPr lang="en-US" sz="2200" dirty="0"/>
              <a:t> </a:t>
            </a:r>
            <a:r>
              <a:rPr lang="en-US" sz="2200" dirty="0" err="1"/>
              <a:t>distribusi</a:t>
            </a:r>
            <a:r>
              <a:rPr lang="en-US" sz="2200" dirty="0"/>
              <a:t> Poisson </a:t>
            </a:r>
            <a:r>
              <a:rPr lang="en-US" sz="2200" dirty="0" err="1"/>
              <a:t>sebagai</a:t>
            </a:r>
            <a:r>
              <a:rPr lang="en-US" sz="2200" dirty="0"/>
              <a:t> model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l-GR" sz="2200" dirty="0"/>
              <a:t>λ = 10×4 = 40.</a:t>
            </a:r>
            <a:endParaRPr lang="en-US" sz="2200" dirty="0"/>
          </a:p>
        </p:txBody>
      </p:sp>
      <p:pic>
        <p:nvPicPr>
          <p:cNvPr id="7" name="Picture 6" descr="f(k; \lambda)=\frac{\lambda^k e^{-\lambda}}{k!},\,\!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492896"/>
            <a:ext cx="2304256" cy="64807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740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s-E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MEAN, VARIASI dan STANDAR </a:t>
            </a:r>
            <a:r>
              <a:rPr lang="es-E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DEVIASI</a:t>
            </a:r>
            <a:r>
              <a:rPr lang="id-ID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 Distribusi </a:t>
            </a:r>
            <a:r>
              <a:rPr lang="id-ID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Poisson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447800"/>
                <a:ext cx="8610600" cy="5126736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2300" dirty="0" smtClean="0"/>
                  <a:t>Rata-rata </a:t>
                </a:r>
                <a:r>
                  <a:rPr lang="en-US" sz="2300" dirty="0"/>
                  <a:t>(mean), </a:t>
                </a:r>
                <a:r>
                  <a:rPr lang="en-US" sz="2300" dirty="0" err="1"/>
                  <a:t>varians</a:t>
                </a:r>
                <a:r>
                  <a:rPr lang="en-US" sz="2300" dirty="0"/>
                  <a:t>, </a:t>
                </a:r>
                <a:r>
                  <a:rPr lang="en-US" sz="2300" dirty="0" err="1"/>
                  <a:t>dan</a:t>
                </a:r>
                <a:r>
                  <a:rPr lang="en-US" sz="2300" dirty="0"/>
                  <a:t> </a:t>
                </a:r>
                <a:r>
                  <a:rPr lang="en-US" sz="2300" dirty="0" err="1"/>
                  <a:t>simpangan</a:t>
                </a:r>
                <a:r>
                  <a:rPr lang="en-US" sz="2300" dirty="0"/>
                  <a:t> </a:t>
                </a:r>
                <a:r>
                  <a:rPr lang="en-US" sz="2300" dirty="0" err="1"/>
                  <a:t>baku</a:t>
                </a:r>
                <a:r>
                  <a:rPr lang="en-US" sz="2300" dirty="0"/>
                  <a:t> </a:t>
                </a:r>
                <a:r>
                  <a:rPr lang="en-US" sz="2300" dirty="0" err="1"/>
                  <a:t>variabel</a:t>
                </a:r>
                <a:r>
                  <a:rPr lang="en-US" sz="2300" dirty="0"/>
                  <a:t> yang </a:t>
                </a:r>
                <a:r>
                  <a:rPr lang="en-US" sz="2300" dirty="0" err="1"/>
                  <a:t>memiliki</a:t>
                </a:r>
                <a:r>
                  <a:rPr lang="en-US" sz="2300" dirty="0"/>
                  <a:t> </a:t>
                </a:r>
                <a:r>
                  <a:rPr lang="en-US" sz="2300" dirty="0" err="1"/>
                  <a:t>distribusi</a:t>
                </a:r>
                <a:r>
                  <a:rPr lang="en-US" sz="2300" dirty="0"/>
                  <a:t> </a:t>
                </a:r>
                <a:r>
                  <a:rPr lang="id-ID" sz="2300" dirty="0" smtClean="0"/>
                  <a:t> p</a:t>
                </a:r>
                <a:r>
                  <a:rPr lang="en-US" sz="2400" dirty="0" err="1" smtClean="0"/>
                  <a:t>oisson</a:t>
                </a:r>
                <a:r>
                  <a:rPr lang="en-US" sz="2300" dirty="0" smtClean="0"/>
                  <a:t> </a:t>
                </a:r>
                <a:r>
                  <a:rPr lang="en-US" sz="2300" dirty="0" err="1"/>
                  <a:t>secara</a:t>
                </a:r>
                <a:r>
                  <a:rPr lang="en-US" sz="2300" dirty="0"/>
                  <a:t> </a:t>
                </a:r>
                <a:r>
                  <a:rPr lang="en-US" sz="2300" dirty="0" err="1"/>
                  <a:t>berturut-turut</a:t>
                </a:r>
                <a:r>
                  <a:rPr lang="en-US" sz="2300" dirty="0"/>
                  <a:t> </a:t>
                </a:r>
                <a:r>
                  <a:rPr lang="en-US" sz="2300" dirty="0" err="1"/>
                  <a:t>dapat</a:t>
                </a:r>
                <a:r>
                  <a:rPr lang="en-US" sz="2300" dirty="0"/>
                  <a:t> </a:t>
                </a:r>
                <a:r>
                  <a:rPr lang="en-US" sz="2300" dirty="0" err="1"/>
                  <a:t>ditentukan</a:t>
                </a:r>
                <a:r>
                  <a:rPr lang="en-US" sz="2300" dirty="0"/>
                  <a:t> </a:t>
                </a:r>
                <a:r>
                  <a:rPr lang="en-US" sz="2300" dirty="0" err="1"/>
                  <a:t>dengan</a:t>
                </a:r>
                <a:r>
                  <a:rPr lang="en-US" sz="2300" dirty="0"/>
                  <a:t> </a:t>
                </a:r>
                <a:r>
                  <a:rPr lang="en-US" sz="2300" dirty="0" err="1"/>
                  <a:t>menggunakan</a:t>
                </a:r>
                <a:r>
                  <a:rPr lang="en-US" sz="2300" dirty="0"/>
                  <a:t> </a:t>
                </a:r>
                <a:r>
                  <a:rPr lang="en-US" sz="2300" dirty="0" err="1"/>
                  <a:t>rumus</a:t>
                </a:r>
                <a:r>
                  <a:rPr lang="en-US" sz="2300" dirty="0"/>
                  <a:t> </a:t>
                </a:r>
                <a:r>
                  <a:rPr lang="en-US" sz="2300" dirty="0" err="1"/>
                  <a:t>berikut</a:t>
                </a:r>
                <a:r>
                  <a:rPr lang="en-US" sz="2300" dirty="0"/>
                  <a:t>.</a:t>
                </a:r>
              </a:p>
              <a:p>
                <a:r>
                  <a:rPr lang="id-ID" sz="2000" dirty="0" smtClean="0"/>
                  <a:t>E(x) = </a:t>
                </a:r>
                <a:r>
                  <a:rPr lang="el-GR" sz="2000" dirty="0" smtClean="0"/>
                  <a:t>λ </a:t>
                </a:r>
                <a:r>
                  <a:rPr lang="id-ID" sz="2000" dirty="0" smtClean="0"/>
                  <a:t> = </a:t>
                </a:r>
                <a:r>
                  <a:rPr lang="id-ID" sz="2000" dirty="0" smtClean="0">
                    <a:latin typeface="Arial"/>
                    <a:ea typeface="Calibri"/>
                    <a:cs typeface="Arial"/>
                  </a:rPr>
                  <a:t>∑X.P(x) = X.            = n.p</a:t>
                </a:r>
              </a:p>
              <a:p>
                <a:pPr>
                  <a:spcAft>
                    <a:spcPts val="600"/>
                  </a:spcAft>
                </a:pPr>
                <a:endParaRPr lang="id-ID" sz="2000" dirty="0">
                  <a:latin typeface="Arial"/>
                  <a:ea typeface="Calibri"/>
                  <a:cs typeface="Arial"/>
                </a:endParaRPr>
              </a:p>
              <a:p>
                <a:r>
                  <a:rPr lang="en-US" sz="2000" dirty="0" smtClean="0"/>
                  <a:t>σ</a:t>
                </a:r>
                <a:r>
                  <a:rPr lang="en-US" sz="2000" baseline="30000" dirty="0" smtClean="0"/>
                  <a:t>2</a:t>
                </a:r>
                <a:r>
                  <a:rPr lang="id-ID" sz="2000" dirty="0" smtClean="0">
                    <a:ea typeface="Calibri"/>
                    <a:cs typeface="Arial"/>
                  </a:rPr>
                  <a:t> = </a:t>
                </a:r>
                <a:r>
                  <a:rPr lang="id-ID" sz="2000" dirty="0" smtClean="0"/>
                  <a:t>E(X - </a:t>
                </a:r>
                <a:r>
                  <a:rPr lang="el-GR" sz="2000" dirty="0"/>
                  <a:t>λ</a:t>
                </a:r>
                <a:r>
                  <a:rPr lang="id-ID" sz="2000" dirty="0" smtClean="0"/>
                  <a:t>)</a:t>
                </a:r>
                <a:r>
                  <a:rPr lang="id-ID" sz="2000" baseline="30000" dirty="0" smtClean="0"/>
                  <a:t>2</a:t>
                </a:r>
                <a:r>
                  <a:rPr lang="id-ID" sz="2000" dirty="0" smtClean="0">
                    <a:ea typeface="Calibri"/>
                    <a:cs typeface="Arial"/>
                  </a:rPr>
                  <a:t> =</a:t>
                </a:r>
                <a:r>
                  <a:rPr lang="id-ID" sz="2000" dirty="0" smtClean="0">
                    <a:latin typeface="Arial"/>
                    <a:ea typeface="Calibri"/>
                    <a:cs typeface="Arial"/>
                  </a:rPr>
                  <a:t>∑</a:t>
                </a:r>
                <a:r>
                  <a:rPr lang="id-ID" sz="2000" dirty="0" smtClean="0"/>
                  <a:t>(</a:t>
                </a:r>
                <a:r>
                  <a:rPr lang="id-ID" sz="2000" dirty="0"/>
                  <a:t>x - </a:t>
                </a:r>
                <a:r>
                  <a:rPr lang="el-GR" sz="2000" dirty="0"/>
                  <a:t>λ</a:t>
                </a:r>
                <a:r>
                  <a:rPr lang="id-ID" sz="2000" dirty="0" smtClean="0"/>
                  <a:t>)</a:t>
                </a:r>
                <a:r>
                  <a:rPr lang="id-ID" sz="2000" baseline="30000" dirty="0" smtClean="0"/>
                  <a:t>2</a:t>
                </a:r>
                <a:r>
                  <a:rPr lang="id-ID" sz="2000" dirty="0" smtClean="0">
                    <a:ea typeface="Calibri"/>
                    <a:cs typeface="Arial"/>
                  </a:rPr>
                  <a:t> .              = </a:t>
                </a:r>
                <a:r>
                  <a:rPr lang="el-GR" sz="2000" dirty="0" smtClean="0"/>
                  <a:t>λ</a:t>
                </a:r>
                <a:endParaRPr lang="id-ID" sz="2000" dirty="0" smtClean="0"/>
              </a:p>
              <a:p>
                <a:endParaRPr lang="id-ID" sz="2000" dirty="0"/>
              </a:p>
              <a:p>
                <a:r>
                  <a:rPr lang="en-US" sz="2000" dirty="0" smtClean="0"/>
                  <a:t>σ</a:t>
                </a:r>
                <a:r>
                  <a:rPr lang="id-ID" sz="2000" dirty="0" smtClean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id-ID" sz="20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000" dirty="0"/>
                          <m:t>σ</m:t>
                        </m:r>
                        <m:r>
                          <m:rPr>
                            <m:nor/>
                          </m:rPr>
                          <a:rPr lang="en-US" sz="2000" baseline="30000" dirty="0"/>
                          <m:t>2</m:t>
                        </m:r>
                      </m:e>
                    </m:rad>
                  </m:oMath>
                </a14:m>
                <a:r>
                  <a:rPr lang="id-ID" sz="2000" dirty="0" smtClean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id-ID" sz="20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id-ID" sz="2000" b="0" i="1" smtClean="0">
                            <a:latin typeface="Cambria Math"/>
                          </a:rPr>
                          <m:t>𝑛</m:t>
                        </m:r>
                        <m:r>
                          <a:rPr lang="id-ID" sz="2000" b="0" i="1" smtClean="0">
                            <a:latin typeface="Cambria Math"/>
                          </a:rPr>
                          <m:t>.</m:t>
                        </m:r>
                        <m:r>
                          <a:rPr lang="id-ID" sz="2000" b="0" i="1" smtClean="0">
                            <a:latin typeface="Cambria Math"/>
                          </a:rPr>
                          <m:t>𝑝</m:t>
                        </m:r>
                      </m:e>
                    </m:rad>
                  </m:oMath>
                </a14:m>
                <a:r>
                  <a:rPr lang="id-ID" sz="2000" dirty="0" smtClean="0"/>
                  <a:t> </a:t>
                </a:r>
                <a:endParaRPr lang="en-US" sz="2000" dirty="0"/>
              </a:p>
              <a:p>
                <a:pPr marL="109728" indent="0">
                  <a:buNone/>
                </a:pPr>
                <a:endParaRPr lang="en-US" sz="2300" dirty="0"/>
              </a:p>
              <a:p>
                <a:r>
                  <a:rPr lang="en-US" sz="2300" dirty="0" err="1" smtClean="0"/>
                  <a:t>Rumus-rumus</a:t>
                </a:r>
                <a:r>
                  <a:rPr lang="en-US" sz="2300" dirty="0" smtClean="0"/>
                  <a:t> </a:t>
                </a:r>
                <a:r>
                  <a:rPr lang="en-US" sz="2300" dirty="0" err="1"/>
                  <a:t>tersebut</a:t>
                </a:r>
                <a:r>
                  <a:rPr lang="en-US" sz="2300" dirty="0"/>
                  <a:t> </a:t>
                </a:r>
                <a:r>
                  <a:rPr lang="en-US" sz="2300" dirty="0" err="1"/>
                  <a:t>secara</a:t>
                </a:r>
                <a:r>
                  <a:rPr lang="en-US" sz="2300" dirty="0"/>
                  <a:t> </a:t>
                </a:r>
                <a:r>
                  <a:rPr lang="en-US" sz="2300" dirty="0" err="1"/>
                  <a:t>aljabar</a:t>
                </a:r>
                <a:r>
                  <a:rPr lang="en-US" sz="2300" dirty="0"/>
                  <a:t> </a:t>
                </a:r>
                <a:r>
                  <a:rPr lang="en-US" sz="2300" dirty="0" err="1"/>
                  <a:t>ekuivalen</a:t>
                </a:r>
                <a:r>
                  <a:rPr lang="en-US" sz="2300" dirty="0"/>
                  <a:t> </a:t>
                </a:r>
                <a:r>
                  <a:rPr lang="en-US" sz="2300" dirty="0" err="1"/>
                  <a:t>dengan</a:t>
                </a:r>
                <a:r>
                  <a:rPr lang="en-US" sz="2300" dirty="0"/>
                  <a:t> </a:t>
                </a:r>
                <a:r>
                  <a:rPr lang="en-US" sz="2300" dirty="0" err="1"/>
                  <a:t>rumus-rumus</a:t>
                </a:r>
                <a:r>
                  <a:rPr lang="en-US" sz="2300" dirty="0"/>
                  <a:t> </a:t>
                </a:r>
                <a:r>
                  <a:rPr lang="en-US" sz="2300" dirty="0" err="1"/>
                  <a:t>untuk</a:t>
                </a:r>
                <a:r>
                  <a:rPr lang="en-US" sz="2300" dirty="0"/>
                  <a:t> rata-rata, </a:t>
                </a:r>
                <a:r>
                  <a:rPr lang="en-US" sz="2300" dirty="0" err="1"/>
                  <a:t>varians</a:t>
                </a:r>
                <a:r>
                  <a:rPr lang="en-US" sz="2300" dirty="0"/>
                  <a:t>, </a:t>
                </a:r>
                <a:r>
                  <a:rPr lang="en-US" sz="2300" dirty="0" err="1"/>
                  <a:t>dan</a:t>
                </a:r>
                <a:r>
                  <a:rPr lang="en-US" sz="2300" dirty="0"/>
                  <a:t> </a:t>
                </a:r>
                <a:r>
                  <a:rPr lang="en-US" sz="2300" dirty="0" err="1"/>
                  <a:t>simpangan</a:t>
                </a:r>
                <a:r>
                  <a:rPr lang="en-US" sz="2300" dirty="0"/>
                  <a:t> </a:t>
                </a:r>
                <a:r>
                  <a:rPr lang="en-US" sz="2300" dirty="0" err="1"/>
                  <a:t>baku</a:t>
                </a:r>
                <a:r>
                  <a:rPr lang="en-US" sz="2300" dirty="0"/>
                  <a:t> </a:t>
                </a:r>
                <a:r>
                  <a:rPr lang="en-US" sz="2300" dirty="0" err="1"/>
                  <a:t>variabel</a:t>
                </a:r>
                <a:r>
                  <a:rPr lang="en-US" sz="2300" dirty="0"/>
                  <a:t> </a:t>
                </a:r>
                <a:r>
                  <a:rPr lang="en-US" sz="2300" dirty="0" err="1"/>
                  <a:t>distribusi</a:t>
                </a:r>
                <a:r>
                  <a:rPr lang="en-US" sz="2300" dirty="0"/>
                  <a:t> </a:t>
                </a:r>
                <a:r>
                  <a:rPr lang="en-US" sz="2300" dirty="0" err="1" smtClean="0"/>
                  <a:t>peluang</a:t>
                </a:r>
                <a:r>
                  <a:rPr lang="id-ID" sz="2300" dirty="0"/>
                  <a:t>.</a:t>
                </a:r>
                <a:endParaRPr lang="en-US" sz="23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447800"/>
                <a:ext cx="8610600" cy="5126736"/>
              </a:xfrm>
              <a:blipFill rotWithShape="1">
                <a:blip r:embed="rId2"/>
                <a:stretch>
                  <a:fillRect t="-832" r="-63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32040" y="285293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932040" y="364502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932040" y="436510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652120" y="2708920"/>
            <a:ext cx="2232248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Rata-rata (mean)</a:t>
            </a:r>
            <a:endParaRPr lang="id-ID" b="1" dirty="0"/>
          </a:p>
        </p:txBody>
      </p:sp>
      <p:sp>
        <p:nvSpPr>
          <p:cNvPr id="14" name="Rectangle 13"/>
          <p:cNvSpPr/>
          <p:nvPr/>
        </p:nvSpPr>
        <p:spPr>
          <a:xfrm>
            <a:off x="5658420" y="3465004"/>
            <a:ext cx="2225948" cy="324036"/>
          </a:xfrm>
          <a:prstGeom prst="rect">
            <a:avLst/>
          </a:prstGeom>
          <a:solidFill>
            <a:srgbClr val="FF66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Varians</a:t>
            </a:r>
            <a:endParaRPr lang="id-ID" b="1" dirty="0"/>
          </a:p>
        </p:txBody>
      </p:sp>
      <p:sp>
        <p:nvSpPr>
          <p:cNvPr id="15" name="Rectangle 14"/>
          <p:cNvSpPr/>
          <p:nvPr/>
        </p:nvSpPr>
        <p:spPr>
          <a:xfrm>
            <a:off x="5652120" y="4149080"/>
            <a:ext cx="2232248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Simpangan </a:t>
            </a:r>
            <a:r>
              <a:rPr lang="id-ID" b="1" dirty="0"/>
              <a:t>baku </a:t>
            </a:r>
          </a:p>
        </p:txBody>
      </p:sp>
      <p:pic>
        <p:nvPicPr>
          <p:cNvPr id="13" name="Picture 12" descr="f(k; \lambda)=\frac{\lambda^k e^{-\lambda}}{k!},\,\!"/>
          <p:cNvPicPr/>
          <p:nvPr/>
        </p:nvPicPr>
        <p:blipFill rotWithShape="1">
          <a:blip r:embed="rId3" cstate="print"/>
          <a:srcRect l="59598" r="5316"/>
          <a:stretch/>
        </p:blipFill>
        <p:spPr bwMode="auto">
          <a:xfrm>
            <a:off x="3390652" y="2636912"/>
            <a:ext cx="7493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f(k; \lambda)=\frac{\lambda^k e^{-\lambda}}{k!},\,\!"/>
          <p:cNvPicPr/>
          <p:nvPr/>
        </p:nvPicPr>
        <p:blipFill rotWithShape="1">
          <a:blip r:embed="rId3" cstate="print"/>
          <a:srcRect l="59598" r="5316"/>
          <a:stretch/>
        </p:blipFill>
        <p:spPr bwMode="auto">
          <a:xfrm>
            <a:off x="3543052" y="3356992"/>
            <a:ext cx="7493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8680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/>
          </a:bodyPr>
          <a:lstStyle/>
          <a:p>
            <a:r>
              <a:rPr lang="id-ID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PENGERTIAN  DISTRIBUSI  PROBABILITAS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5126736"/>
          </a:xfrm>
        </p:spPr>
        <p:txBody>
          <a:bodyPr>
            <a:normAutofit lnSpcReduction="10000"/>
          </a:bodyPr>
          <a:lstStyle/>
          <a:p>
            <a:r>
              <a:rPr lang="id-ID" sz="2400" dirty="0">
                <a:solidFill>
                  <a:srgbClr val="FF0000"/>
                </a:solidFill>
              </a:rPr>
              <a:t>Distribusi probabilitas </a:t>
            </a:r>
            <a:r>
              <a:rPr lang="id-ID" sz="2400" dirty="0"/>
              <a:t>adalah sebuah daftar dari keseluruhan kemungkinan hasil suatu percobaan yang disertai dengan probabilitas masing-masing hasil tersebut(Djarwanto, 1996</a:t>
            </a:r>
            <a:r>
              <a:rPr lang="id-ID" sz="2400" dirty="0" smtClean="0"/>
              <a:t>)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M</a:t>
            </a:r>
            <a:r>
              <a:rPr lang="id-ID" sz="2400" dirty="0" smtClean="0"/>
              <a:t>enunjukkan </a:t>
            </a:r>
            <a:r>
              <a:rPr lang="id-ID" sz="2400" dirty="0"/>
              <a:t>hasil yang diharapkan dapat terjadi dari suatu </a:t>
            </a:r>
            <a:r>
              <a:rPr lang="id-ID" sz="2400" dirty="0" smtClean="0"/>
              <a:t>percobaan</a:t>
            </a:r>
            <a:r>
              <a:rPr lang="en-US" sz="2400" dirty="0" smtClean="0"/>
              <a:t> </a:t>
            </a:r>
            <a:r>
              <a:rPr lang="id-ID" sz="2400" dirty="0"/>
              <a:t>beserta probabilitas masing-masing hasil tersebut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r>
              <a:rPr lang="en-US" sz="2400" dirty="0" err="1" smtClean="0"/>
              <a:t>Distribusi</a:t>
            </a:r>
            <a:r>
              <a:rPr lang="en-US" sz="2400" dirty="0" smtClean="0"/>
              <a:t> </a:t>
            </a:r>
            <a:r>
              <a:rPr lang="en-US" sz="2400" dirty="0" err="1" smtClean="0"/>
              <a:t>Probilitas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sebaran</a:t>
            </a:r>
            <a:r>
              <a:rPr lang="en-US" sz="2400" dirty="0" smtClean="0"/>
              <a:t> </a:t>
            </a:r>
            <a:r>
              <a:rPr lang="en-US" sz="2400" dirty="0" err="1" smtClean="0"/>
              <a:t>kemungkinan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terjadinya</a:t>
            </a:r>
            <a:r>
              <a:rPr lang="en-US" sz="2400" dirty="0" smtClean="0"/>
              <a:t> </a:t>
            </a:r>
            <a:r>
              <a:rPr lang="en-US" sz="2400" b="1" dirty="0" smtClean="0"/>
              <a:t>variable </a:t>
            </a:r>
            <a:r>
              <a:rPr lang="en-US" sz="2400" b="1" dirty="0" err="1" smtClean="0"/>
              <a:t>acak</a:t>
            </a:r>
            <a:r>
              <a:rPr lang="en-US" sz="2400" b="1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b="1" dirty="0" err="1" smtClean="0"/>
              <a:t>Dua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karakteristik</a:t>
            </a:r>
            <a:r>
              <a:rPr lang="en-US" sz="2400" dirty="0" smtClean="0"/>
              <a:t> </a:t>
            </a:r>
            <a:r>
              <a:rPr lang="en-US" sz="2400" dirty="0" err="1" smtClean="0"/>
              <a:t>penting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Distribusi</a:t>
            </a:r>
            <a:r>
              <a:rPr lang="en-US" sz="2400" dirty="0" smtClean="0"/>
              <a:t> </a:t>
            </a:r>
            <a:r>
              <a:rPr lang="en-US" sz="2400" dirty="0" err="1" smtClean="0"/>
              <a:t>Probabilitas</a:t>
            </a:r>
            <a:r>
              <a:rPr lang="en-US" sz="2400" dirty="0" smtClean="0"/>
              <a:t> :</a:t>
            </a:r>
          </a:p>
          <a:p>
            <a:pPr marL="109728" indent="0">
              <a:buNone/>
            </a:pPr>
            <a:r>
              <a:rPr lang="en-US" sz="2400" dirty="0" smtClean="0"/>
              <a:t>    1. </a:t>
            </a:r>
            <a:r>
              <a:rPr lang="en-US" sz="2400" dirty="0" err="1" smtClean="0"/>
              <a:t>Probabilitas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selalu</a:t>
            </a:r>
            <a:r>
              <a:rPr lang="en-US" sz="2400" dirty="0"/>
              <a:t> </a:t>
            </a:r>
            <a:r>
              <a:rPr lang="en-US" sz="2400" dirty="0" err="1" smtClean="0"/>
              <a:t>diantara</a:t>
            </a:r>
            <a:r>
              <a:rPr lang="en-US" sz="2400" dirty="0" smtClean="0"/>
              <a:t> </a:t>
            </a:r>
          </a:p>
          <a:p>
            <a:pPr marL="109728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0 </a:t>
            </a:r>
            <a:r>
              <a:rPr lang="en-US" sz="2400" dirty="0" err="1" smtClean="0"/>
              <a:t>dan</a:t>
            </a:r>
            <a:r>
              <a:rPr lang="en-US" sz="2400" dirty="0" smtClean="0"/>
              <a:t> 1.</a:t>
            </a:r>
          </a:p>
          <a:p>
            <a:pPr marL="109728" indent="0">
              <a:buNone/>
            </a:pPr>
            <a:r>
              <a:rPr lang="en-US" sz="2400" dirty="0" smtClean="0"/>
              <a:t>    2.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probabilitas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seluruh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saling</a:t>
            </a:r>
            <a:r>
              <a:rPr lang="en-US" sz="2400" dirty="0" smtClean="0"/>
              <a:t> </a:t>
            </a:r>
            <a:r>
              <a:rPr lang="en-US" sz="2400" dirty="0" err="1" smtClean="0"/>
              <a:t>lepas</a:t>
            </a:r>
            <a:r>
              <a:rPr lang="en-US" sz="2400" dirty="0" smtClean="0"/>
              <a:t> </a:t>
            </a:r>
          </a:p>
          <a:p>
            <a:pPr marL="109728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(mutually exclusive)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1</a:t>
            </a:r>
            <a:endParaRPr lang="en-US" sz="24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4524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609600"/>
            <a:ext cx="8507288" cy="762000"/>
          </a:xfrm>
        </p:spPr>
        <p:txBody>
          <a:bodyPr>
            <a:normAutofit/>
          </a:bodyPr>
          <a:lstStyle/>
          <a:p>
            <a:r>
              <a:rPr lang="id-I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Contoh </a:t>
            </a:r>
            <a:r>
              <a:rPr lang="id-ID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5 : Perhitungan Distribusi </a:t>
            </a:r>
            <a:r>
              <a:rPr lang="id-I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Poisson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340768"/>
                <a:ext cx="8610600" cy="5364832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sz="2900" dirty="0" err="1"/>
                  <a:t>Sebuah</a:t>
                </a:r>
                <a:r>
                  <a:rPr lang="en-US" sz="2900" dirty="0"/>
                  <a:t> </a:t>
                </a:r>
                <a:r>
                  <a:rPr lang="en-US" sz="2900" dirty="0" err="1"/>
                  <a:t>toko</a:t>
                </a:r>
                <a:r>
                  <a:rPr lang="en-US" sz="2900" dirty="0"/>
                  <a:t> online </a:t>
                </a:r>
                <a:r>
                  <a:rPr lang="en-US" sz="2900" dirty="0" err="1"/>
                  <a:t>mencatat</a:t>
                </a:r>
                <a:r>
                  <a:rPr lang="en-US" sz="2900" dirty="0"/>
                  <a:t> </a:t>
                </a:r>
                <a:r>
                  <a:rPr lang="en-US" sz="2900" dirty="0" err="1"/>
                  <a:t>bahwa</a:t>
                </a:r>
                <a:r>
                  <a:rPr lang="en-US" sz="2900" dirty="0"/>
                  <a:t> </a:t>
                </a:r>
                <a:r>
                  <a:rPr lang="en-US" sz="2900" dirty="0" err="1"/>
                  <a:t>toko</a:t>
                </a:r>
                <a:r>
                  <a:rPr lang="en-US" sz="2900" dirty="0"/>
                  <a:t> </a:t>
                </a:r>
                <a:r>
                  <a:rPr lang="en-US" sz="2900" dirty="0" err="1"/>
                  <a:t>tersebut</a:t>
                </a:r>
                <a:r>
                  <a:rPr lang="en-US" sz="2900" dirty="0"/>
                  <a:t> </a:t>
                </a:r>
                <a:r>
                  <a:rPr lang="en-US" sz="2900" dirty="0" err="1"/>
                  <a:t>akan</a:t>
                </a:r>
                <a:r>
                  <a:rPr lang="en-US" sz="2900" dirty="0"/>
                  <a:t> </a:t>
                </a:r>
                <a:r>
                  <a:rPr lang="en-US" sz="2900" dirty="0" err="1"/>
                  <a:t>mendapatkan</a:t>
                </a:r>
                <a:r>
                  <a:rPr lang="en-US" sz="2900" dirty="0"/>
                  <a:t> </a:t>
                </a:r>
                <a:r>
                  <a:rPr lang="en-US" sz="2900" dirty="0" err="1"/>
                  <a:t>komplain</a:t>
                </a:r>
                <a:r>
                  <a:rPr lang="en-US" sz="2900" dirty="0"/>
                  <a:t> </a:t>
                </a:r>
                <a:r>
                  <a:rPr lang="en-US" sz="2900" dirty="0" err="1"/>
                  <a:t>dari</a:t>
                </a:r>
                <a:r>
                  <a:rPr lang="en-US" sz="2900" dirty="0"/>
                  <a:t> 50 </a:t>
                </a:r>
                <a:r>
                  <a:rPr lang="en-US" sz="2900" dirty="0" err="1"/>
                  <a:t>pelanggan</a:t>
                </a:r>
                <a:r>
                  <a:rPr lang="en-US" sz="2900" dirty="0"/>
                  <a:t> </a:t>
                </a:r>
                <a:r>
                  <a:rPr lang="en-US" sz="2900" dirty="0" err="1"/>
                  <a:t>ketika</a:t>
                </a:r>
                <a:r>
                  <a:rPr lang="en-US" sz="2900" dirty="0"/>
                  <a:t> </a:t>
                </a:r>
                <a:r>
                  <a:rPr lang="en-US" sz="2900" dirty="0" err="1"/>
                  <a:t>mengirimkan</a:t>
                </a:r>
                <a:r>
                  <a:rPr lang="en-US" sz="2900" dirty="0"/>
                  <a:t> </a:t>
                </a:r>
                <a:r>
                  <a:rPr lang="en-US" sz="2900" dirty="0" err="1"/>
                  <a:t>barang</a:t>
                </a:r>
                <a:r>
                  <a:rPr lang="en-US" sz="2900" dirty="0"/>
                  <a:t> </a:t>
                </a:r>
                <a:r>
                  <a:rPr lang="en-US" sz="2900" dirty="0" err="1"/>
                  <a:t>ke</a:t>
                </a:r>
                <a:r>
                  <a:rPr lang="en-US" sz="2900" dirty="0"/>
                  <a:t> 10.000 </a:t>
                </a:r>
                <a:r>
                  <a:rPr lang="en-US" sz="2900" dirty="0" err="1"/>
                  <a:t>pelanggan</a:t>
                </a:r>
                <a:r>
                  <a:rPr lang="en-US" sz="2900" dirty="0"/>
                  <a:t>. </a:t>
                </a:r>
                <a:r>
                  <a:rPr lang="en-US" sz="2900" dirty="0" err="1"/>
                  <a:t>Jika</a:t>
                </a:r>
                <a:r>
                  <a:rPr lang="en-US" sz="2900" dirty="0"/>
                  <a:t> </a:t>
                </a:r>
                <a:r>
                  <a:rPr lang="en-US" sz="2900" dirty="0" err="1"/>
                  <a:t>pada</a:t>
                </a:r>
                <a:r>
                  <a:rPr lang="en-US" sz="2900" dirty="0"/>
                  <a:t> </a:t>
                </a:r>
                <a:r>
                  <a:rPr lang="en-US" sz="2900" dirty="0" err="1"/>
                  <a:t>suatu</a:t>
                </a:r>
                <a:r>
                  <a:rPr lang="en-US" sz="2900" dirty="0"/>
                  <a:t> </a:t>
                </a:r>
                <a:r>
                  <a:rPr lang="en-US" sz="2900" dirty="0" err="1"/>
                  <a:t>hari</a:t>
                </a:r>
                <a:r>
                  <a:rPr lang="en-US" sz="2900" dirty="0"/>
                  <a:t> </a:t>
                </a:r>
                <a:r>
                  <a:rPr lang="en-US" sz="2900" dirty="0" err="1"/>
                  <a:t>toko</a:t>
                </a:r>
                <a:r>
                  <a:rPr lang="en-US" sz="2900" dirty="0"/>
                  <a:t> </a:t>
                </a:r>
                <a:r>
                  <a:rPr lang="en-US" sz="2900" dirty="0" err="1"/>
                  <a:t>tersebut</a:t>
                </a:r>
                <a:r>
                  <a:rPr lang="en-US" sz="2900" dirty="0"/>
                  <a:t> </a:t>
                </a:r>
                <a:r>
                  <a:rPr lang="en-US" sz="2900" dirty="0" err="1"/>
                  <a:t>mengirim</a:t>
                </a:r>
                <a:r>
                  <a:rPr lang="en-US" sz="2900" dirty="0"/>
                  <a:t> </a:t>
                </a:r>
                <a:r>
                  <a:rPr lang="en-US" sz="2900" dirty="0" err="1"/>
                  <a:t>barang</a:t>
                </a:r>
                <a:r>
                  <a:rPr lang="en-US" sz="2900" dirty="0"/>
                  <a:t> </a:t>
                </a:r>
                <a:r>
                  <a:rPr lang="en-US" sz="2900" dirty="0" err="1"/>
                  <a:t>ke</a:t>
                </a:r>
                <a:r>
                  <a:rPr lang="en-US" sz="2900" dirty="0"/>
                  <a:t> </a:t>
                </a:r>
                <a:r>
                  <a:rPr lang="en-US" sz="2900" dirty="0" err="1"/>
                  <a:t>pelanggannya</a:t>
                </a:r>
                <a:r>
                  <a:rPr lang="en-US" sz="2900" dirty="0"/>
                  <a:t> </a:t>
                </a:r>
                <a:r>
                  <a:rPr lang="en-US" sz="2900" dirty="0" err="1"/>
                  <a:t>sebanyak</a:t>
                </a:r>
                <a:r>
                  <a:rPr lang="en-US" sz="2900" dirty="0"/>
                  <a:t> 1.000 </a:t>
                </a:r>
                <a:r>
                  <a:rPr lang="en-US" sz="2900" dirty="0" err="1"/>
                  <a:t>barang</a:t>
                </a:r>
                <a:r>
                  <a:rPr lang="en-US" sz="2900" dirty="0"/>
                  <a:t>. </a:t>
                </a:r>
                <a:r>
                  <a:rPr lang="en-US" sz="2900" dirty="0" err="1"/>
                  <a:t>Hitunglah</a:t>
                </a:r>
                <a:r>
                  <a:rPr lang="en-US" sz="2900" dirty="0"/>
                  <a:t> :</a:t>
                </a:r>
              </a:p>
              <a:p>
                <a:pPr marL="566928" indent="-457200">
                  <a:buFont typeface="+mj-lt"/>
                  <a:buAutoNum type="alphaLcPeriod"/>
                </a:pPr>
                <a:r>
                  <a:rPr lang="en-US" sz="2900" dirty="0" err="1"/>
                  <a:t>berapa</a:t>
                </a:r>
                <a:r>
                  <a:rPr lang="en-US" sz="2900" dirty="0"/>
                  <a:t> rata-rata </a:t>
                </a:r>
                <a:r>
                  <a:rPr lang="en-US" sz="2900" dirty="0" err="1"/>
                  <a:t>pelanggan</a:t>
                </a:r>
                <a:r>
                  <a:rPr lang="en-US" sz="2900" dirty="0"/>
                  <a:t> yang </a:t>
                </a:r>
                <a:r>
                  <a:rPr lang="en-US" sz="2900" dirty="0" err="1"/>
                  <a:t>akan</a:t>
                </a:r>
                <a:r>
                  <a:rPr lang="en-US" sz="2900" dirty="0"/>
                  <a:t> </a:t>
                </a:r>
                <a:r>
                  <a:rPr lang="en-US" sz="2900" dirty="0" err="1"/>
                  <a:t>komplein</a:t>
                </a:r>
                <a:r>
                  <a:rPr lang="en-US" sz="2900" dirty="0"/>
                  <a:t> </a:t>
                </a:r>
              </a:p>
              <a:p>
                <a:pPr marL="566928" indent="-457200">
                  <a:buFont typeface="+mj-lt"/>
                  <a:buAutoNum type="alphaLcPeriod"/>
                </a:pPr>
                <a:r>
                  <a:rPr lang="en-US" sz="2900" dirty="0" err="1"/>
                  <a:t>peluang</a:t>
                </a:r>
                <a:r>
                  <a:rPr lang="en-US" sz="2900" dirty="0"/>
                  <a:t> </a:t>
                </a:r>
                <a:r>
                  <a:rPr lang="en-US" sz="2900" dirty="0" err="1"/>
                  <a:t>toko</a:t>
                </a:r>
                <a:r>
                  <a:rPr lang="en-US" sz="2900" dirty="0"/>
                  <a:t> </a:t>
                </a:r>
                <a:r>
                  <a:rPr lang="en-US" sz="2900" dirty="0" err="1"/>
                  <a:t>tersebut</a:t>
                </a:r>
                <a:r>
                  <a:rPr lang="en-US" sz="2900" dirty="0"/>
                  <a:t> </a:t>
                </a:r>
                <a:r>
                  <a:rPr lang="en-US" sz="2900" dirty="0" err="1"/>
                  <a:t>tidak</a:t>
                </a:r>
                <a:r>
                  <a:rPr lang="en-US" sz="2900" dirty="0"/>
                  <a:t> </a:t>
                </a:r>
                <a:r>
                  <a:rPr lang="en-US" sz="2900" dirty="0" err="1"/>
                  <a:t>mendapat</a:t>
                </a:r>
                <a:r>
                  <a:rPr lang="en-US" sz="2900" dirty="0"/>
                  <a:t> </a:t>
                </a:r>
                <a:r>
                  <a:rPr lang="en-US" sz="2900" dirty="0" err="1"/>
                  <a:t>komplein</a:t>
                </a:r>
                <a:r>
                  <a:rPr lang="en-US" sz="2900" dirty="0"/>
                  <a:t> </a:t>
                </a:r>
                <a:r>
                  <a:rPr lang="en-US" sz="2900" dirty="0" err="1"/>
                  <a:t>sama</a:t>
                </a:r>
                <a:r>
                  <a:rPr lang="en-US" sz="2900" dirty="0"/>
                  <a:t> </a:t>
                </a:r>
                <a:r>
                  <a:rPr lang="en-US" sz="2900" dirty="0" err="1"/>
                  <a:t>sekali</a:t>
                </a:r>
                <a:r>
                  <a:rPr lang="en-US" sz="2900" dirty="0"/>
                  <a:t> </a:t>
                </a:r>
                <a:r>
                  <a:rPr lang="en-US" sz="2900" dirty="0" err="1"/>
                  <a:t>dari</a:t>
                </a:r>
                <a:r>
                  <a:rPr lang="en-US" sz="2900" dirty="0"/>
                  <a:t> </a:t>
                </a:r>
                <a:r>
                  <a:rPr lang="en-US" sz="2900" dirty="0" err="1"/>
                  <a:t>pelanggan</a:t>
                </a:r>
                <a:r>
                  <a:rPr lang="en-US" sz="2900" dirty="0"/>
                  <a:t> </a:t>
                </a:r>
              </a:p>
              <a:p>
                <a:pPr marL="566928" indent="-457200">
                  <a:buFont typeface="+mj-lt"/>
                  <a:buAutoNum type="alphaLcPeriod"/>
                </a:pPr>
                <a:r>
                  <a:rPr lang="en-US" sz="2900" dirty="0" err="1"/>
                  <a:t>peluang</a:t>
                </a:r>
                <a:r>
                  <a:rPr lang="en-US" sz="2900" dirty="0"/>
                  <a:t> </a:t>
                </a:r>
                <a:r>
                  <a:rPr lang="en-US" sz="2900" dirty="0" err="1"/>
                  <a:t>toko</a:t>
                </a:r>
                <a:r>
                  <a:rPr lang="en-US" sz="2900" dirty="0"/>
                  <a:t> </a:t>
                </a:r>
                <a:r>
                  <a:rPr lang="en-US" sz="2900" dirty="0" err="1"/>
                  <a:t>tersebut</a:t>
                </a:r>
                <a:r>
                  <a:rPr lang="en-US" sz="2900" dirty="0"/>
                  <a:t> </a:t>
                </a:r>
                <a:r>
                  <a:rPr lang="en-US" sz="2900" dirty="0" err="1"/>
                  <a:t>mendapat</a:t>
                </a:r>
                <a:r>
                  <a:rPr lang="en-US" sz="2900" dirty="0"/>
                  <a:t> </a:t>
                </a:r>
                <a:r>
                  <a:rPr lang="en-US" sz="2900" dirty="0" err="1"/>
                  <a:t>komplain</a:t>
                </a:r>
                <a:r>
                  <a:rPr lang="en-US" sz="2900" dirty="0"/>
                  <a:t> </a:t>
                </a:r>
                <a:r>
                  <a:rPr lang="en-US" sz="2900" dirty="0" err="1"/>
                  <a:t>hanya</a:t>
                </a:r>
                <a:r>
                  <a:rPr lang="en-US" sz="2900" dirty="0"/>
                  <a:t> </a:t>
                </a:r>
                <a:r>
                  <a:rPr lang="en-US" sz="2900" dirty="0" err="1"/>
                  <a:t>dari</a:t>
                </a:r>
                <a:r>
                  <a:rPr lang="en-US" sz="2900" dirty="0"/>
                  <a:t> </a:t>
                </a:r>
                <a:r>
                  <a:rPr lang="en-US" sz="2900" dirty="0" err="1"/>
                  <a:t>satu</a:t>
                </a:r>
                <a:r>
                  <a:rPr lang="en-US" sz="2900" dirty="0"/>
                  <a:t> </a:t>
                </a:r>
                <a:r>
                  <a:rPr lang="en-US" sz="2900" dirty="0" err="1"/>
                  <a:t>pelanggan</a:t>
                </a:r>
                <a:r>
                  <a:rPr lang="en-US" sz="2900" dirty="0"/>
                  <a:t>.</a:t>
                </a:r>
              </a:p>
              <a:p>
                <a:pPr marL="566928" indent="-457200">
                  <a:buFont typeface="+mj-lt"/>
                  <a:buAutoNum type="alphaLcPeriod"/>
                </a:pPr>
                <a:r>
                  <a:rPr lang="en-US" sz="2900" dirty="0" err="1"/>
                  <a:t>peluang</a:t>
                </a:r>
                <a:r>
                  <a:rPr lang="en-US" sz="2900" dirty="0"/>
                  <a:t> </a:t>
                </a:r>
                <a:r>
                  <a:rPr lang="en-US" sz="2900" dirty="0" err="1"/>
                  <a:t>toko</a:t>
                </a:r>
                <a:r>
                  <a:rPr lang="en-US" sz="2900" dirty="0"/>
                  <a:t> </a:t>
                </a:r>
                <a:r>
                  <a:rPr lang="en-US" sz="2900" dirty="0" err="1"/>
                  <a:t>tersebut</a:t>
                </a:r>
                <a:r>
                  <a:rPr lang="en-US" sz="2900" dirty="0"/>
                  <a:t> </a:t>
                </a:r>
                <a:r>
                  <a:rPr lang="en-US" sz="2900" dirty="0" err="1"/>
                  <a:t>mendapat</a:t>
                </a:r>
                <a:r>
                  <a:rPr lang="en-US" sz="2900" dirty="0"/>
                  <a:t> </a:t>
                </a:r>
                <a:r>
                  <a:rPr lang="en-US" sz="2900" dirty="0" err="1"/>
                  <a:t>komplein</a:t>
                </a:r>
                <a:r>
                  <a:rPr lang="en-US" sz="2900" dirty="0"/>
                  <a:t> </a:t>
                </a:r>
                <a:r>
                  <a:rPr lang="en-US" sz="2900" dirty="0" err="1"/>
                  <a:t>lebih</a:t>
                </a:r>
                <a:r>
                  <a:rPr lang="en-US" sz="2900" dirty="0"/>
                  <a:t> </a:t>
                </a:r>
                <a:r>
                  <a:rPr lang="en-US" sz="2900" dirty="0" err="1"/>
                  <a:t>dari</a:t>
                </a:r>
                <a:r>
                  <a:rPr lang="en-US" sz="2900" dirty="0"/>
                  <a:t> 3 </a:t>
                </a:r>
                <a:r>
                  <a:rPr lang="en-US" sz="2900" dirty="0" err="1"/>
                  <a:t>pelanggan</a:t>
                </a:r>
                <a:endParaRPr lang="en-US" sz="2900" dirty="0"/>
              </a:p>
              <a:p>
                <a:endParaRPr lang="en-US" sz="2400" dirty="0"/>
              </a:p>
              <a:p>
                <a:pPr>
                  <a:spcAft>
                    <a:spcPts val="600"/>
                  </a:spcAft>
                </a:pPr>
                <a:r>
                  <a:rPr lang="en-US" sz="2400" b="1" dirty="0" err="1"/>
                  <a:t>Jawab</a:t>
                </a:r>
                <a:r>
                  <a:rPr lang="en-US" sz="2400" dirty="0"/>
                  <a:t> :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2400" dirty="0" err="1"/>
                  <a:t>Diketahui</a:t>
                </a:r>
                <a:r>
                  <a:rPr lang="en-US" sz="2400" dirty="0"/>
                  <a:t> : p = 50/10.000 = 0,005, n = 1000 , e = 2.71828</a:t>
                </a:r>
              </a:p>
              <a:p>
                <a:pPr>
                  <a:spcAft>
                    <a:spcPts val="800"/>
                  </a:spcAft>
                </a:pPr>
                <a:r>
                  <a:rPr lang="en-US" sz="2400" dirty="0"/>
                  <a:t>a.  </a:t>
                </a:r>
                <a:r>
                  <a:rPr lang="el-GR" sz="2400" dirty="0"/>
                  <a:t>λ = </a:t>
                </a:r>
                <a:r>
                  <a:rPr lang="en-US" sz="2400" dirty="0" err="1"/>
                  <a:t>n.p</a:t>
                </a:r>
                <a:r>
                  <a:rPr lang="en-US" sz="2400" dirty="0"/>
                  <a:t> = 1000.(0,005)= </a:t>
                </a:r>
                <a:r>
                  <a:rPr lang="en-US" sz="2400" dirty="0" smtClean="0"/>
                  <a:t>5</a:t>
                </a:r>
                <a:endParaRPr lang="en-US" sz="2400" dirty="0"/>
              </a:p>
              <a:p>
                <a:pPr>
                  <a:spcAft>
                    <a:spcPts val="600"/>
                  </a:spcAft>
                </a:pPr>
                <a:r>
                  <a:rPr lang="en-US" sz="2400" dirty="0"/>
                  <a:t>b. P(x=0)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>
                                <a:latin typeface="Cambria Math"/>
                              </a:rPr>
                              <m:t> </m:t>
                            </m:r>
                            <m:r>
                              <a:rPr lang="en-US" sz="2400" b="1">
                                <a:latin typeface="Cambria Math"/>
                              </a:rPr>
                              <m:t>𝛌</m:t>
                            </m:r>
                          </m:e>
                          <m:sup>
                            <m:r>
                              <a:rPr lang="en-US" sz="2400" b="1">
                                <a:latin typeface="Cambria Math"/>
                              </a:rPr>
                              <m:t>𝐱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>
                                <a:latin typeface="Cambria Math"/>
                              </a:rPr>
                              <m:t>.  </m:t>
                            </m:r>
                            <m:r>
                              <a:rPr lang="en-US" sz="2400" b="1">
                                <a:latin typeface="Cambria Math"/>
                              </a:rPr>
                              <m:t>𝐞</m:t>
                            </m:r>
                          </m:e>
                          <m:sup>
                            <m:r>
                              <a:rPr lang="en-US" sz="2400" b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1">
                                <a:latin typeface="Cambria Math"/>
                              </a:rPr>
                              <m:t>𝛌</m:t>
                            </m:r>
                          </m:sup>
                        </m:sSup>
                      </m:num>
                      <m:den>
                        <m:r>
                          <a:rPr lang="en-US" sz="2400" b="1">
                            <a:latin typeface="Cambria Math"/>
                          </a:rPr>
                          <m:t>𝐱</m:t>
                        </m:r>
                        <m:r>
                          <a:rPr lang="en-US" sz="2400" b="1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  <a:r>
                  <a:rPr lang="en-US" sz="2000" dirty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dirty="0">
                            <a:cs typeface="Times New Roman" pitchFamily="18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2400" baseline="30000" dirty="0">
                            <a:cs typeface="Times New Roman" pitchFamily="18" charset="0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  <a:cs typeface="Arial" pitchFamily="34" charset="0"/>
                          </a:rPr>
                          <m:t>. </m:t>
                        </m:r>
                        <m:d>
                          <m:dPr>
                            <m:ctrlPr>
                              <a:rPr lang="en-US" sz="2400" i="1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400" dirty="0">
                                <a:cs typeface="Times New Roman" pitchFamily="18" charset="0"/>
                              </a:rPr>
                              <m:t>2.71828</m:t>
                            </m:r>
                          </m:e>
                        </m:d>
                        <m:r>
                          <a:rPr lang="en-US" sz="2400" i="1" dirty="0"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2400" i="1" baseline="30000" dirty="0">
                            <a:latin typeface="Cambria Math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2400" baseline="30000" dirty="0">
                            <a:cs typeface="Times New Roman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dirty="0">
                            <a:cs typeface="Times New Roman" pitchFamily="18" charset="0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n-US" sz="2400" dirty="0"/>
                          <m:t>!</m:t>
                        </m:r>
                      </m:den>
                    </m:f>
                  </m:oMath>
                </a14:m>
                <a:r>
                  <a:rPr lang="en-US" sz="2400" dirty="0">
                    <a:cs typeface="Times New Roman" pitchFamily="18" charset="0"/>
                  </a:rPr>
                  <a:t> = 0,0067</a:t>
                </a:r>
                <a:endParaRPr lang="en-US" sz="2400" dirty="0"/>
              </a:p>
              <a:p>
                <a:pPr>
                  <a:spcAft>
                    <a:spcPts val="600"/>
                  </a:spcAft>
                </a:pPr>
                <a:r>
                  <a:rPr lang="en-US" sz="2400" dirty="0"/>
                  <a:t>c. P(x =1)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dirty="0">
                            <a:cs typeface="Times New Roman" pitchFamily="18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2400" baseline="30000" dirty="0">
                            <a:cs typeface="Times New Roman" pitchFamily="18" charset="0"/>
                          </a:rPr>
                          <m:t>0</m:t>
                        </m:r>
                        <m:r>
                          <a:rPr lang="en-US" sz="2400" i="1">
                            <a:latin typeface="Cambria Math"/>
                            <a:cs typeface="Arial" pitchFamily="34" charset="0"/>
                          </a:rPr>
                          <m:t>. </m:t>
                        </m:r>
                        <m:d>
                          <m:dPr>
                            <m:ctrlPr>
                              <a:rPr lang="en-US" sz="2400" i="1"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400" dirty="0">
                                <a:cs typeface="Times New Roman" pitchFamily="18" charset="0"/>
                              </a:rPr>
                              <m:t>2.71828</m:t>
                            </m:r>
                          </m:e>
                        </m:d>
                        <m:r>
                          <a:rPr lang="en-US" sz="2400" i="1" baseline="30000" dirty="0">
                            <a:latin typeface="Cambria Math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2400" baseline="30000" dirty="0">
                            <a:cs typeface="Times New Roman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dirty="0">
                            <a:cs typeface="Times New Roman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2400" dirty="0"/>
                          <m:t>!</m:t>
                        </m:r>
                      </m:den>
                    </m:f>
                  </m:oMath>
                </a14:m>
                <a:r>
                  <a:rPr lang="en-US" sz="2400" dirty="0">
                    <a:cs typeface="Times New Roman" pitchFamily="18" charset="0"/>
                  </a:rPr>
                  <a:t> = 0,0337 </a:t>
                </a:r>
                <a:endParaRPr lang="id-ID" sz="2400" dirty="0" smtClean="0">
                  <a:cs typeface="Times New Roman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400" dirty="0" smtClean="0"/>
                  <a:t>d</a:t>
                </a:r>
                <a:r>
                  <a:rPr lang="en-US" sz="2400" dirty="0"/>
                  <a:t>. P(x ≥3) =  1 - P(x &lt;3) = 1 -  [P(x=0) + P(x=1) + P(x=2)</a:t>
                </a:r>
              </a:p>
              <a:p>
                <a:pPr marL="109728" indent="0">
                  <a:spcAft>
                    <a:spcPts val="600"/>
                  </a:spcAft>
                  <a:buNone/>
                </a:pPr>
                <a:r>
                  <a:rPr lang="en-US" sz="2400" dirty="0"/>
                  <a:t>	          </a:t>
                </a:r>
                <a:r>
                  <a:rPr lang="en-US" sz="2400" dirty="0" smtClean="0"/>
                  <a:t>= </a:t>
                </a:r>
                <a:r>
                  <a:rPr lang="en-US" sz="2400" dirty="0"/>
                  <a:t>1 – (0,0067 + 0,0337 + 0,0842) = 1 – (0,1246) = 0,8754</a:t>
                </a:r>
              </a:p>
              <a:p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340768"/>
                <a:ext cx="8610600" cy="5364832"/>
              </a:xfrm>
              <a:blipFill rotWithShape="1">
                <a:blip r:embed="rId2"/>
                <a:stretch>
                  <a:fillRect t="-1818" r="-49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848003" y="4797152"/>
                <a:ext cx="2629594" cy="713556"/>
              </a:xfrm>
              <a:prstGeom prst="rect">
                <a:avLst/>
              </a:prstGeom>
              <a:ln w="635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P(X=x) </a:t>
                </a:r>
                <a:r>
                  <a:rPr lang="en-US" sz="20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1">
                                <a:latin typeface="Cambria Math"/>
                              </a:rPr>
                              <m:t> </m:t>
                            </m:r>
                            <m:r>
                              <a:rPr lang="en-US" sz="2000" b="1">
                                <a:latin typeface="Cambria Math"/>
                              </a:rPr>
                              <m:t>𝛌</m:t>
                            </m:r>
                          </m:e>
                          <m:sup>
                            <m:r>
                              <a:rPr lang="en-US" sz="2000" b="1">
                                <a:latin typeface="Cambria Math"/>
                              </a:rPr>
                              <m:t>𝐱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1">
                                <a:latin typeface="Cambria Math"/>
                              </a:rPr>
                              <m:t>.  </m:t>
                            </m:r>
                            <m:r>
                              <a:rPr lang="en-US" sz="2000" b="1">
                                <a:latin typeface="Cambria Math"/>
                              </a:rPr>
                              <m:t>𝐞</m:t>
                            </m:r>
                          </m:e>
                          <m:sup>
                            <m:r>
                              <a:rPr lang="en-US" sz="2000" b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2000" b="1">
                                <a:latin typeface="Cambria Math"/>
                              </a:rPr>
                              <m:t>𝛌</m:t>
                            </m:r>
                          </m:sup>
                        </m:sSup>
                      </m:num>
                      <m:den>
                        <m:r>
                          <a:rPr lang="en-US" sz="2000" b="1">
                            <a:latin typeface="Cambria Math"/>
                          </a:rPr>
                          <m:t>𝐱</m:t>
                        </m:r>
                        <m:r>
                          <a:rPr lang="en-US" sz="2000" b="1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sz="2000" b="1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20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003" y="4797152"/>
                <a:ext cx="2629594" cy="71355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63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7400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609600"/>
            <a:ext cx="8435280" cy="762000"/>
          </a:xfrm>
        </p:spPr>
        <p:txBody>
          <a:bodyPr>
            <a:normAutofit/>
          </a:bodyPr>
          <a:lstStyle/>
          <a:p>
            <a:pPr algn="ctr"/>
            <a:r>
              <a:rPr lang="id-I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TABEL </a:t>
            </a:r>
            <a:r>
              <a:rPr lang="id-ID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DISTRIBUSI POISSON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56792"/>
            <a:ext cx="8424935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8018162" y="2132856"/>
            <a:ext cx="57606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37400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9" name="タイトル 12"/>
          <p:cNvSpPr>
            <a:spLocks noGrp="1"/>
          </p:cNvSpPr>
          <p:nvPr>
            <p:ph idx="1"/>
          </p:nvPr>
        </p:nvSpPr>
        <p:spPr>
          <a:xfrm>
            <a:off x="228600" y="764704"/>
            <a:ext cx="8807896" cy="5809134"/>
          </a:xfrm>
        </p:spPr>
        <p:txBody>
          <a:bodyPr/>
          <a:lstStyle/>
          <a:p>
            <a:r>
              <a:rPr lang="en-US" sz="8800" dirty="0" smtClean="0"/>
              <a:t>That’s all. Thank you! </a:t>
            </a:r>
            <a:r>
              <a:rPr lang="en-US" sz="8800" dirty="0" smtClean="0">
                <a:sym typeface="Wingdings" panose="05000000000000000000" pitchFamily="2" charset="2"/>
              </a:rPr>
              <a:t></a:t>
            </a:r>
            <a:endParaRPr lang="id-ID" sz="8800" dirty="0" smtClean="0">
              <a:sym typeface="Wingdings" panose="05000000000000000000" pitchFamily="2" charset="2"/>
            </a:endParaRPr>
          </a:p>
          <a:p>
            <a:pPr marL="109728" indent="0">
              <a:buNone/>
            </a:pPr>
            <a:endParaRPr lang="id-ID" sz="5400" dirty="0" smtClean="0">
              <a:sym typeface="Wingdings" panose="05000000000000000000" pitchFamily="2" charset="2"/>
            </a:endParaRPr>
          </a:p>
          <a:p>
            <a:pPr marL="109728" indent="0">
              <a:buNone/>
            </a:pPr>
            <a:r>
              <a:rPr lang="id-ID" sz="5400" dirty="0">
                <a:sym typeface="Wingdings" panose="05000000000000000000" pitchFamily="2" charset="2"/>
              </a:rPr>
              <a:t> </a:t>
            </a:r>
            <a:r>
              <a:rPr lang="id-ID" sz="5400" dirty="0" smtClean="0">
                <a:sym typeface="Wingdings" panose="05000000000000000000" pitchFamily="2" charset="2"/>
              </a:rPr>
              <a:t>  Selamat belajar !</a:t>
            </a:r>
            <a:endParaRPr lang="en-US" sz="5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1F2F2"/>
              </a:clrFrom>
              <a:clrTo>
                <a:srgbClr val="F1F2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84"/>
          <a:stretch/>
        </p:blipFill>
        <p:spPr bwMode="auto">
          <a:xfrm>
            <a:off x="6660232" y="4221088"/>
            <a:ext cx="1759868" cy="1602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7312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/>
          </a:bodyPr>
          <a:lstStyle/>
          <a:p>
            <a:r>
              <a:rPr lang="id-ID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Variabel Acak (RANDOM)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5126736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Variabel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acak</a:t>
            </a:r>
            <a:r>
              <a:rPr lang="en-US" sz="2400" b="1" dirty="0">
                <a:solidFill>
                  <a:srgbClr val="FF0000"/>
                </a:solidFill>
              </a:rPr>
              <a:t> (random </a:t>
            </a:r>
            <a:r>
              <a:rPr lang="en-US" sz="2400" b="1" dirty="0" err="1">
                <a:solidFill>
                  <a:srgbClr val="FF0000"/>
                </a:solidFill>
              </a:rPr>
              <a:t>variabel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 smtClean="0"/>
              <a:t>deskripsi</a:t>
            </a:r>
            <a:r>
              <a:rPr lang="en-US" sz="2400" dirty="0" smtClean="0"/>
              <a:t> </a:t>
            </a:r>
            <a:r>
              <a:rPr lang="en-US" sz="2400" dirty="0" err="1"/>
              <a:t>numerik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 smtClean="0"/>
              <a:t>percobaan</a:t>
            </a:r>
            <a:r>
              <a:rPr lang="id-ID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 err="1"/>
              <a:t>mengaitkan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real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unsur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r>
              <a:rPr lang="en-US" sz="2400" dirty="0"/>
              <a:t>. </a:t>
            </a:r>
          </a:p>
          <a:p>
            <a:endParaRPr lang="en-US" sz="900" dirty="0"/>
          </a:p>
          <a:p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acak</a:t>
            </a:r>
            <a:r>
              <a:rPr lang="en-US" sz="2400" dirty="0"/>
              <a:t> </a:t>
            </a:r>
            <a:r>
              <a:rPr lang="en-US" sz="2400" dirty="0" err="1"/>
              <a:t>biasanya</a:t>
            </a:r>
            <a:r>
              <a:rPr lang="en-US" sz="2400" dirty="0"/>
              <a:t> </a:t>
            </a:r>
            <a:r>
              <a:rPr lang="en-US" sz="2400" dirty="0" err="1"/>
              <a:t>menghubungkan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/>
              <a:t>numerik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percobaan</a:t>
            </a:r>
            <a:r>
              <a:rPr lang="en-US" sz="2400" dirty="0"/>
              <a:t>.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/>
              <a:t>numerik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diskrit</a:t>
            </a:r>
            <a:r>
              <a:rPr lang="en-US" sz="2400" dirty="0"/>
              <a:t> (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perhitungan</a:t>
            </a:r>
            <a:r>
              <a:rPr lang="en-US" sz="2400" dirty="0"/>
              <a:t>)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kontinu</a:t>
            </a:r>
            <a:r>
              <a:rPr lang="en-US" sz="2400" dirty="0"/>
              <a:t> (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pengukuran</a:t>
            </a:r>
            <a:r>
              <a:rPr lang="en-US" sz="2400" dirty="0"/>
              <a:t>)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acak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dikelompokkan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b="1" dirty="0" err="1"/>
              <a:t>variabel</a:t>
            </a:r>
            <a:r>
              <a:rPr lang="en-US" sz="2400" b="1" dirty="0"/>
              <a:t> </a:t>
            </a:r>
            <a:r>
              <a:rPr lang="en-US" sz="2400" b="1" dirty="0" err="1"/>
              <a:t>acak</a:t>
            </a:r>
            <a:r>
              <a:rPr lang="en-US" sz="2400" b="1" dirty="0"/>
              <a:t> </a:t>
            </a:r>
            <a:r>
              <a:rPr lang="en-US" sz="2400" b="1" dirty="0" err="1"/>
              <a:t>diskrit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b="1" dirty="0" err="1"/>
              <a:t>variabel</a:t>
            </a:r>
            <a:r>
              <a:rPr lang="en-US" sz="2400" b="1" dirty="0"/>
              <a:t> </a:t>
            </a:r>
            <a:r>
              <a:rPr lang="en-US" sz="2400" b="1" dirty="0" err="1"/>
              <a:t>acak</a:t>
            </a:r>
            <a:r>
              <a:rPr lang="en-US" sz="2400" b="1" dirty="0"/>
              <a:t> </a:t>
            </a:r>
            <a:r>
              <a:rPr lang="en-US" sz="2400" b="1" dirty="0" err="1"/>
              <a:t>kontinu</a:t>
            </a:r>
            <a:r>
              <a:rPr lang="en-US" sz="2400" dirty="0"/>
              <a:t>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123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09600"/>
          </a:xfrm>
        </p:spPr>
        <p:txBody>
          <a:bodyPr>
            <a:normAutofit/>
          </a:bodyPr>
          <a:lstStyle/>
          <a:p>
            <a:r>
              <a:rPr lang="en-US" sz="3400" b="1" dirty="0" smtClean="0"/>
              <a:t>V</a:t>
            </a:r>
            <a:r>
              <a:rPr lang="id-ID" sz="3400" b="1" dirty="0" smtClean="0"/>
              <a:t>ariable </a:t>
            </a:r>
            <a:r>
              <a:rPr lang="id-ID" sz="3400" b="1" dirty="0"/>
              <a:t>R</a:t>
            </a:r>
            <a:r>
              <a:rPr lang="id-ID" sz="3400" b="1" dirty="0" smtClean="0"/>
              <a:t>andom Diskrit </a:t>
            </a:r>
            <a:r>
              <a:rPr lang="id-ID" sz="3400" b="1" dirty="0"/>
              <a:t>dan </a:t>
            </a:r>
            <a:r>
              <a:rPr lang="en-US" sz="3400" b="1" dirty="0" smtClean="0"/>
              <a:t>K</a:t>
            </a:r>
            <a:r>
              <a:rPr lang="id-ID" sz="3400" b="1" dirty="0" smtClean="0"/>
              <a:t>ontinyu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4744"/>
            <a:ext cx="8610600" cy="5504656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ts val="2300"/>
              </a:lnSpc>
              <a:buClr>
                <a:srgbClr val="FF0000"/>
              </a:buClr>
              <a:buFont typeface="Wingdings" pitchFamily="2" charset="2"/>
              <a:buChar char="v"/>
            </a:pPr>
            <a:r>
              <a:rPr lang="id-ID" sz="2500" b="1" dirty="0">
                <a:solidFill>
                  <a:srgbClr val="FF0000"/>
                </a:solidFill>
              </a:rPr>
              <a:t>Variabel acak </a:t>
            </a:r>
            <a:r>
              <a:rPr lang="id-ID" sz="2500" b="1" dirty="0" smtClean="0">
                <a:solidFill>
                  <a:srgbClr val="FF0000"/>
                </a:solidFill>
              </a:rPr>
              <a:t>diskrit</a:t>
            </a:r>
            <a:r>
              <a:rPr lang="id-ID" sz="2500" b="1" dirty="0" smtClean="0"/>
              <a:t>  </a:t>
            </a:r>
            <a:r>
              <a:rPr lang="en-US" sz="2500" dirty="0" err="1" smtClean="0"/>
              <a:t>adalah</a:t>
            </a:r>
            <a:r>
              <a:rPr lang="en-US" sz="2500" dirty="0" smtClean="0"/>
              <a:t> v</a:t>
            </a:r>
            <a:r>
              <a:rPr lang="id-ID" sz="2500" dirty="0" smtClean="0"/>
              <a:t>ariabel </a:t>
            </a:r>
            <a:r>
              <a:rPr lang="id-ID" sz="2500" dirty="0"/>
              <a:t>yang </a:t>
            </a:r>
            <a:r>
              <a:rPr lang="id-ID" sz="2500" dirty="0" smtClean="0"/>
              <a:t>hanya mengambil </a:t>
            </a:r>
            <a:r>
              <a:rPr lang="id-ID" sz="2500" dirty="0"/>
              <a:t>nilai-nilai tertentu dalam sebuah </a:t>
            </a:r>
            <a:r>
              <a:rPr lang="id-ID" sz="2500" dirty="0" smtClean="0"/>
              <a:t>interval,  </a:t>
            </a:r>
            <a:r>
              <a:rPr lang="en-US" sz="2500" dirty="0" err="1" smtClean="0"/>
              <a:t>biasanya</a:t>
            </a:r>
            <a:r>
              <a:rPr lang="en-US" sz="2500" dirty="0" smtClean="0"/>
              <a:t> </a:t>
            </a:r>
            <a:r>
              <a:rPr lang="id-ID" sz="2500" dirty="0"/>
              <a:t>diperoleh dari hasil </a:t>
            </a:r>
            <a:r>
              <a:rPr lang="id-ID" sz="2500" b="1" dirty="0" smtClean="0"/>
              <a:t>perhitungan</a:t>
            </a:r>
            <a:r>
              <a:rPr lang="en-US" sz="2500" dirty="0" smtClean="0"/>
              <a:t> </a:t>
            </a:r>
            <a:r>
              <a:rPr lang="id-ID" sz="2500" dirty="0" smtClean="0"/>
              <a:t>dan </a:t>
            </a:r>
            <a:r>
              <a:rPr lang="id-ID" sz="2500" dirty="0"/>
              <a:t>ditulis dalam bentuk bilangan bulat</a:t>
            </a:r>
            <a:r>
              <a:rPr lang="id-ID" sz="2500" dirty="0" smtClean="0"/>
              <a:t>.</a:t>
            </a:r>
            <a:r>
              <a:rPr lang="en-US" sz="2500" dirty="0" smtClean="0"/>
              <a:t>    </a:t>
            </a:r>
            <a:endParaRPr lang="id-ID" sz="2500" dirty="0" smtClean="0"/>
          </a:p>
          <a:p>
            <a:pPr lvl="0">
              <a:lnSpc>
                <a:spcPts val="23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en-US" sz="2500" dirty="0" err="1" smtClean="0"/>
              <a:t>Variabel</a:t>
            </a:r>
            <a:r>
              <a:rPr lang="en-US" sz="2500" dirty="0" smtClean="0"/>
              <a:t> </a:t>
            </a:r>
            <a:r>
              <a:rPr lang="en-US" sz="2500" dirty="0" err="1"/>
              <a:t>acak</a:t>
            </a:r>
            <a:r>
              <a:rPr lang="en-US" sz="2500" dirty="0"/>
              <a:t> </a:t>
            </a:r>
            <a:r>
              <a:rPr lang="en-US" sz="2500" dirty="0" err="1"/>
              <a:t>diskrit</a:t>
            </a:r>
            <a:r>
              <a:rPr lang="en-US" sz="2500" dirty="0"/>
              <a:t> </a:t>
            </a:r>
            <a:r>
              <a:rPr lang="en-US" sz="2500" dirty="0" err="1"/>
              <a:t>jika</a:t>
            </a:r>
            <a:r>
              <a:rPr lang="en-US" sz="2500" dirty="0"/>
              <a:t> </a:t>
            </a:r>
            <a:r>
              <a:rPr lang="en-US" sz="2500" dirty="0" err="1"/>
              <a:t>digambarkan</a:t>
            </a:r>
            <a:r>
              <a:rPr lang="en-US" sz="2500" dirty="0"/>
              <a:t> </a:t>
            </a:r>
            <a:r>
              <a:rPr lang="en-US" sz="2500" dirty="0" err="1"/>
              <a:t>pada</a:t>
            </a:r>
            <a:r>
              <a:rPr lang="en-US" sz="2500" dirty="0"/>
              <a:t> </a:t>
            </a:r>
            <a:r>
              <a:rPr lang="en-US" sz="2500" dirty="0" err="1"/>
              <a:t>sebuah</a:t>
            </a:r>
            <a:r>
              <a:rPr lang="en-US" sz="2500" dirty="0"/>
              <a:t> </a:t>
            </a:r>
            <a:r>
              <a:rPr lang="en-US" sz="2500" dirty="0" err="1"/>
              <a:t>garis</a:t>
            </a:r>
            <a:r>
              <a:rPr lang="en-US" sz="2500" dirty="0"/>
              <a:t> interval, </a:t>
            </a:r>
            <a:r>
              <a:rPr lang="en-US" sz="2500" dirty="0" err="1"/>
              <a:t>akan</a:t>
            </a:r>
            <a:r>
              <a:rPr lang="en-US" sz="2500" dirty="0"/>
              <a:t> </a:t>
            </a:r>
            <a:r>
              <a:rPr lang="en-US" sz="2500" dirty="0" err="1"/>
              <a:t>berupa</a:t>
            </a:r>
            <a:r>
              <a:rPr lang="en-US" sz="2500" dirty="0"/>
              <a:t> </a:t>
            </a:r>
            <a:r>
              <a:rPr lang="en-US" sz="2500" dirty="0" err="1"/>
              <a:t>sederetan</a:t>
            </a:r>
            <a:r>
              <a:rPr lang="en-US" sz="2500" dirty="0"/>
              <a:t> </a:t>
            </a:r>
            <a:r>
              <a:rPr lang="en-US" sz="2500" dirty="0" err="1"/>
              <a:t>titik-titik</a:t>
            </a:r>
            <a:r>
              <a:rPr lang="en-US" sz="2500" dirty="0"/>
              <a:t> yang </a:t>
            </a:r>
            <a:r>
              <a:rPr lang="en-US" sz="2500" dirty="0" err="1"/>
              <a:t>terpisah</a:t>
            </a:r>
            <a:r>
              <a:rPr lang="en-US" sz="2500" dirty="0"/>
              <a:t>.</a:t>
            </a:r>
          </a:p>
          <a:p>
            <a:pPr marL="109728" lvl="0" indent="0">
              <a:spcBef>
                <a:spcPts val="600"/>
              </a:spcBef>
              <a:buNone/>
            </a:pPr>
            <a:r>
              <a:rPr lang="en-US" sz="2500" dirty="0" err="1" smtClean="0">
                <a:solidFill>
                  <a:srgbClr val="C00000"/>
                </a:solidFill>
              </a:rPr>
              <a:t>Contoh</a:t>
            </a:r>
            <a:r>
              <a:rPr lang="en-US" sz="2500" dirty="0" smtClean="0">
                <a:solidFill>
                  <a:srgbClr val="C00000"/>
                </a:solidFill>
              </a:rPr>
              <a:t> :</a:t>
            </a:r>
            <a:r>
              <a:rPr lang="id-ID" sz="2500" dirty="0">
                <a:solidFill>
                  <a:srgbClr val="000000"/>
                </a:solidFill>
                <a:latin typeface="Arial"/>
                <a:ea typeface="Calibri"/>
              </a:rPr>
              <a:t> </a:t>
            </a:r>
            <a:endParaRPr lang="en-US" sz="2500" dirty="0" smtClean="0">
              <a:solidFill>
                <a:srgbClr val="000000"/>
              </a:solidFill>
              <a:latin typeface="Arial"/>
              <a:ea typeface="Calibri"/>
            </a:endParaRPr>
          </a:p>
          <a:p>
            <a:pPr lvl="0">
              <a:buFont typeface="Arial" pitchFamily="34" charset="0"/>
              <a:buChar char="•"/>
            </a:pPr>
            <a:r>
              <a:rPr lang="id-ID" sz="2500" dirty="0" smtClean="0">
                <a:solidFill>
                  <a:srgbClr val="000000"/>
                </a:solidFill>
                <a:ea typeface="Calibri"/>
              </a:rPr>
              <a:t>Banyaknya prod</a:t>
            </a:r>
            <a:r>
              <a:rPr lang="en-US" sz="2500" dirty="0" smtClean="0">
                <a:solidFill>
                  <a:srgbClr val="000000"/>
                </a:solidFill>
                <a:ea typeface="Calibri"/>
              </a:rPr>
              <a:t>u</a:t>
            </a:r>
            <a:r>
              <a:rPr lang="id-ID" sz="2500" dirty="0" smtClean="0">
                <a:solidFill>
                  <a:srgbClr val="000000"/>
                </a:solidFill>
                <a:ea typeface="Calibri"/>
              </a:rPr>
              <a:t>k </a:t>
            </a:r>
            <a:r>
              <a:rPr lang="id-ID" sz="2500" dirty="0">
                <a:solidFill>
                  <a:srgbClr val="000000"/>
                </a:solidFill>
                <a:ea typeface="Calibri"/>
              </a:rPr>
              <a:t>yang </a:t>
            </a:r>
            <a:r>
              <a:rPr lang="id-ID" sz="2500" dirty="0" smtClean="0">
                <a:solidFill>
                  <a:srgbClr val="000000"/>
                </a:solidFill>
                <a:ea typeface="Calibri"/>
              </a:rPr>
              <a:t>rusak</a:t>
            </a:r>
            <a:r>
              <a:rPr lang="en-US" sz="2500" dirty="0" smtClean="0">
                <a:solidFill>
                  <a:srgbClr val="000000"/>
                </a:solidFill>
                <a:ea typeface="Calibri"/>
              </a:rPr>
              <a:t> : </a:t>
            </a:r>
            <a:r>
              <a:rPr lang="id-ID" sz="2500" dirty="0" smtClean="0"/>
              <a:t>0,1,2,3...,</a:t>
            </a:r>
            <a:r>
              <a:rPr lang="en-US" sz="2500" dirty="0" smtClean="0"/>
              <a:t> </a:t>
            </a:r>
            <a:r>
              <a:rPr lang="id-ID" sz="2500" dirty="0" smtClean="0"/>
              <a:t>50</a:t>
            </a:r>
            <a:r>
              <a:rPr lang="en-US" sz="2500" dirty="0" smtClean="0"/>
              <a:t>.</a:t>
            </a:r>
          </a:p>
          <a:p>
            <a:pPr lvl="0">
              <a:buFont typeface="Arial" pitchFamily="34" charset="0"/>
              <a:buChar char="•"/>
            </a:pPr>
            <a:r>
              <a:rPr lang="id-ID" sz="2500" dirty="0" smtClean="0"/>
              <a:t>B</a:t>
            </a:r>
            <a:r>
              <a:rPr lang="en-US" sz="2500" dirty="0" err="1" smtClean="0"/>
              <a:t>anyaknya</a:t>
            </a:r>
            <a:r>
              <a:rPr lang="en-US" sz="2500" dirty="0" smtClean="0"/>
              <a:t> </a:t>
            </a:r>
            <a:r>
              <a:rPr lang="id-ID" sz="2500" dirty="0" smtClean="0"/>
              <a:t>pengunjung </a:t>
            </a:r>
            <a:r>
              <a:rPr lang="id-ID" sz="2500" dirty="0"/>
              <a:t>restoran pada suatu </a:t>
            </a:r>
            <a:r>
              <a:rPr lang="id-ID" sz="2500" dirty="0" smtClean="0"/>
              <a:t>hari</a:t>
            </a:r>
            <a:r>
              <a:rPr lang="en-US" sz="2500" dirty="0" smtClean="0"/>
              <a:t> : </a:t>
            </a:r>
            <a:r>
              <a:rPr lang="id-ID" sz="2500" dirty="0"/>
              <a:t>0,1,2</a:t>
            </a:r>
            <a:r>
              <a:rPr lang="id-ID" sz="2500" dirty="0" smtClean="0"/>
              <a:t>,....</a:t>
            </a:r>
            <a:r>
              <a:rPr lang="en-US" sz="2500" dirty="0" smtClean="0"/>
              <a:t>,n  orang</a:t>
            </a:r>
          </a:p>
          <a:p>
            <a:pPr>
              <a:lnSpc>
                <a:spcPts val="2100"/>
              </a:lnSpc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id-ID" sz="2500" b="1" dirty="0">
                <a:solidFill>
                  <a:srgbClr val="FF0000"/>
                </a:solidFill>
              </a:rPr>
              <a:t>Variabel acak </a:t>
            </a:r>
            <a:r>
              <a:rPr lang="en-US" sz="2500" b="1" dirty="0" err="1" smtClean="0">
                <a:solidFill>
                  <a:srgbClr val="FF0000"/>
                </a:solidFill>
              </a:rPr>
              <a:t>kontinu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id-ID" sz="2500" b="1" dirty="0" smtClean="0"/>
              <a:t> </a:t>
            </a:r>
            <a:r>
              <a:rPr lang="en-US" sz="2500" dirty="0" err="1" smtClean="0"/>
              <a:t>adalah</a:t>
            </a:r>
            <a:r>
              <a:rPr lang="en-US" sz="2500" dirty="0" smtClean="0"/>
              <a:t> v</a:t>
            </a:r>
            <a:r>
              <a:rPr lang="id-ID" sz="2500" dirty="0" smtClean="0"/>
              <a:t>ariabel </a:t>
            </a:r>
            <a:r>
              <a:rPr lang="id-ID" sz="2500" dirty="0"/>
              <a:t>acak yang mengambil </a:t>
            </a:r>
            <a:r>
              <a:rPr lang="id-ID" sz="2500" dirty="0" smtClean="0"/>
              <a:t>seluruh nilai-nilai </a:t>
            </a:r>
            <a:r>
              <a:rPr lang="id-ID" sz="2500" dirty="0"/>
              <a:t>dalam suatu inteval yang biasanya diperoleh dari </a:t>
            </a:r>
            <a:r>
              <a:rPr lang="id-ID" sz="2500" dirty="0" smtClean="0"/>
              <a:t>hasil </a:t>
            </a:r>
            <a:r>
              <a:rPr lang="id-ID" sz="2500" b="1" dirty="0" smtClean="0"/>
              <a:t>pengukuran</a:t>
            </a:r>
            <a:r>
              <a:rPr lang="id-ID" sz="2500" dirty="0" smtClean="0"/>
              <a:t>, </a:t>
            </a:r>
            <a:r>
              <a:rPr lang="id-ID" sz="2500" dirty="0"/>
              <a:t>garis </a:t>
            </a:r>
            <a:r>
              <a:rPr lang="id-ID" sz="2500" dirty="0" smtClean="0"/>
              <a:t>interval </a:t>
            </a:r>
            <a:r>
              <a:rPr lang="id-ID" sz="2500" dirty="0"/>
              <a:t>akan berupa sederetan titik yang bersambung membantuk suatu garis lurus.</a:t>
            </a:r>
            <a:endParaRPr lang="en-US" sz="2500" dirty="0"/>
          </a:p>
          <a:p>
            <a:pPr>
              <a:lnSpc>
                <a:spcPts val="2100"/>
              </a:lnSpc>
              <a:spcAft>
                <a:spcPts val="600"/>
              </a:spcAft>
            </a:pPr>
            <a:r>
              <a:rPr lang="id-ID" sz="2500" dirty="0"/>
              <a:t>Dapat mempunyai sebuah nilai diantara nilai-nilai yang tak terhingga banyaknya dalam batas-batas tertentu</a:t>
            </a:r>
            <a:r>
              <a:rPr lang="id-ID" sz="2500" dirty="0" smtClean="0"/>
              <a:t>.</a:t>
            </a:r>
          </a:p>
          <a:p>
            <a:pPr marL="109728" indent="0">
              <a:spcBef>
                <a:spcPts val="600"/>
              </a:spcBef>
              <a:buNone/>
            </a:pPr>
            <a:r>
              <a:rPr lang="en-US" sz="2500" dirty="0" err="1" smtClean="0">
                <a:solidFill>
                  <a:srgbClr val="C00000"/>
                </a:solidFill>
              </a:rPr>
              <a:t>Contoh</a:t>
            </a:r>
            <a:r>
              <a:rPr lang="en-US" sz="2500" dirty="0" smtClean="0">
                <a:solidFill>
                  <a:srgbClr val="C00000"/>
                </a:solidFill>
              </a:rPr>
              <a:t> :</a:t>
            </a:r>
            <a:r>
              <a:rPr lang="en-US" sz="2500" dirty="0" smtClean="0"/>
              <a:t> </a:t>
            </a:r>
          </a:p>
          <a:p>
            <a:r>
              <a:rPr lang="id-ID" sz="2500" dirty="0"/>
              <a:t>Isi botol minuman jadi (maksimum 600 ml</a:t>
            </a:r>
            <a:r>
              <a:rPr lang="id-ID" sz="2500" dirty="0" smtClean="0"/>
              <a:t>)</a:t>
            </a:r>
            <a:r>
              <a:rPr lang="en-US" sz="2500" dirty="0" smtClean="0"/>
              <a:t> : </a:t>
            </a:r>
            <a:r>
              <a:rPr lang="id-ID" sz="2500" dirty="0"/>
              <a:t>0≤x</a:t>
            </a:r>
            <a:r>
              <a:rPr lang="id-ID" sz="2500" dirty="0" smtClean="0"/>
              <a:t>≤ 600</a:t>
            </a:r>
            <a:r>
              <a:rPr lang="en-US" sz="2500" dirty="0" smtClean="0"/>
              <a:t> ml</a:t>
            </a:r>
          </a:p>
          <a:p>
            <a:r>
              <a:rPr lang="id-ID" sz="2500" dirty="0"/>
              <a:t>Penimbangan 20 paket kemasan (maksimum 2 </a:t>
            </a:r>
            <a:r>
              <a:rPr lang="id-ID" sz="2500" dirty="0" smtClean="0"/>
              <a:t>kg</a:t>
            </a:r>
            <a:r>
              <a:rPr lang="en-US" sz="2500" dirty="0" smtClean="0"/>
              <a:t>) : </a:t>
            </a:r>
            <a:r>
              <a:rPr lang="id-ID" sz="2500" dirty="0"/>
              <a:t>0≤x≤</a:t>
            </a:r>
            <a:r>
              <a:rPr lang="id-ID" sz="2500" dirty="0" smtClean="0"/>
              <a:t>2</a:t>
            </a:r>
            <a:r>
              <a:rPr lang="en-US" sz="2500" dirty="0" smtClean="0"/>
              <a:t> kg</a:t>
            </a:r>
            <a:endParaRPr lang="en-US" sz="2500" dirty="0"/>
          </a:p>
          <a:p>
            <a:pPr marL="109728" lvl="0" indent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62800" y="6510536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305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Fungsi</a:t>
            </a:r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 </a:t>
            </a:r>
            <a:r>
              <a:rPr lang="id-ID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Probabilitas Diskrit Vs </a:t>
            </a:r>
            <a:r>
              <a:rPr lang="en-US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Fungsi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 </a:t>
            </a:r>
            <a:r>
              <a:rPr lang="id-I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Probabilitas </a:t>
            </a:r>
            <a:r>
              <a:rPr lang="id-ID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 kontinu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915400" cy="5431536"/>
          </a:xfrm>
        </p:spPr>
        <p:txBody>
          <a:bodyPr>
            <a:normAutofit/>
          </a:bodyPr>
          <a:lstStyle/>
          <a:p>
            <a:r>
              <a:rPr lang="id-ID" sz="2300" dirty="0">
                <a:solidFill>
                  <a:srgbClr val="FF0000"/>
                </a:solidFill>
              </a:rPr>
              <a:t>Fungsi distribusi probabilitas</a:t>
            </a:r>
            <a:r>
              <a:rPr lang="id-ID" sz="2300" dirty="0">
                <a:solidFill>
                  <a:srgbClr val="0070C0"/>
                </a:solidFill>
              </a:rPr>
              <a:t> </a:t>
            </a:r>
            <a:r>
              <a:rPr lang="id-ID" sz="2300" dirty="0"/>
              <a:t>adalah untuk menghitung probabilitas </a:t>
            </a:r>
            <a:r>
              <a:rPr lang="en-US" sz="2300" dirty="0" err="1" smtClean="0"/>
              <a:t>terjadinya</a:t>
            </a:r>
            <a:r>
              <a:rPr lang="en-US" sz="2300" dirty="0" smtClean="0"/>
              <a:t> </a:t>
            </a:r>
            <a:r>
              <a:rPr lang="id-ID" sz="2300" dirty="0" smtClean="0"/>
              <a:t>setiap </a:t>
            </a:r>
            <a:r>
              <a:rPr lang="id-ID" sz="2300" dirty="0"/>
              <a:t>nilai </a:t>
            </a:r>
            <a:r>
              <a:rPr lang="id-ID" sz="2300" dirty="0" smtClean="0"/>
              <a:t>variabel</a:t>
            </a:r>
            <a:r>
              <a:rPr lang="en-US" sz="2300" dirty="0"/>
              <a:t> </a:t>
            </a:r>
            <a:r>
              <a:rPr lang="en-US" sz="2300" dirty="0" err="1" smtClean="0"/>
              <a:t>atau</a:t>
            </a:r>
            <a:r>
              <a:rPr lang="en-US" sz="2300" dirty="0" smtClean="0"/>
              <a:t> </a:t>
            </a:r>
            <a:r>
              <a:rPr lang="id-ID" sz="2300" dirty="0"/>
              <a:t>nilai tertentu dari variabel acak </a:t>
            </a:r>
            <a:r>
              <a:rPr lang="id-ID" sz="2300" dirty="0" smtClean="0"/>
              <a:t>x</a:t>
            </a:r>
            <a:r>
              <a:rPr lang="en-US" sz="2300" dirty="0" smtClean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2355544"/>
                  </p:ext>
                </p:extLst>
              </p:nvPr>
            </p:nvGraphicFramePr>
            <p:xfrm>
              <a:off x="533400" y="2286000"/>
              <a:ext cx="8263926" cy="4233545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4131963"/>
                    <a:gridCol w="4131963"/>
                  </a:tblGrid>
                  <a:tr h="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300"/>
                            </a:spcAft>
                          </a:pPr>
                          <a:r>
                            <a:rPr lang="id-ID" sz="1400" b="1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Fungsi </a:t>
                          </a:r>
                          <a:r>
                            <a:rPr lang="en-US" sz="1400" b="1" dirty="0" smtClean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P</a:t>
                          </a:r>
                          <a:r>
                            <a:rPr lang="id-ID" sz="1400" b="1" dirty="0" smtClean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robabilitas </a:t>
                          </a:r>
                          <a:r>
                            <a:rPr lang="id-ID" sz="1400" b="1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diskrit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300"/>
                            </a:spcAft>
                          </a:pPr>
                          <a:r>
                            <a:rPr lang="en-US" sz="1400" b="1" dirty="0" err="1" smtClean="0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Fungsi</a:t>
                          </a:r>
                          <a:r>
                            <a:rPr lang="en-US" sz="1400" b="1" dirty="0" smtClean="0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</a:t>
                          </a:r>
                          <a:r>
                            <a:rPr lang="en-US" sz="1400" b="1" dirty="0" smtClean="0">
                              <a:effectLst/>
                              <a:latin typeface="+mn-lt"/>
                              <a:ea typeface="Calibri"/>
                              <a:cs typeface="Times New Roman"/>
                            </a:rPr>
                            <a:t>P</a:t>
                          </a:r>
                          <a:r>
                            <a:rPr lang="id-ID" sz="1400" b="1" dirty="0" smtClean="0">
                              <a:effectLst/>
                              <a:latin typeface="+mn-lt"/>
                              <a:ea typeface="Calibri"/>
                              <a:cs typeface="Times New Roman"/>
                            </a:rPr>
                            <a:t>robabilitas </a:t>
                          </a:r>
                          <a:r>
                            <a:rPr lang="en-US" sz="1400" b="1" dirty="0" err="1" smtClean="0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kontin</a:t>
                          </a:r>
                          <a:r>
                            <a:rPr lang="id-ID" sz="1400" b="1" dirty="0" smtClean="0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y</a:t>
                          </a:r>
                          <a:r>
                            <a:rPr lang="en-US" sz="1400" b="1" dirty="0" smtClean="0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u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800" dirty="0" smtClean="0">
                            <a:effectLst/>
                            <a:latin typeface="Arial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 err="1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Untuk</a:t>
                          </a:r>
                          <a:r>
                            <a:rPr lang="en-US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400" dirty="0" err="1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vaiabel</a:t>
                          </a: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400" dirty="0" err="1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diskrit</a:t>
                          </a: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,  </a:t>
                          </a:r>
                          <a:r>
                            <a:rPr lang="en-US" sz="1400" dirty="0" err="1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nilainya</a:t>
                          </a: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400" dirty="0" err="1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selalu</a:t>
                          </a: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400" dirty="0" err="1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bulat</a:t>
                          </a: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( x =0, 1, 2,….)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  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Notasi : </a:t>
                          </a: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   </a:t>
                          </a:r>
                          <a:r>
                            <a:rPr lang="id-ID" sz="1400" b="1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P(x) </a:t>
                          </a:r>
                          <a:r>
                            <a:rPr lang="en-US" sz="1400" b="1" baseline="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id-ID" sz="1400" b="1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=</a:t>
                          </a:r>
                          <a:r>
                            <a:rPr lang="en-US" sz="1400" b="1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id-ID" sz="1400" b="1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id-ID" sz="1400" b="1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P(X=</a:t>
                          </a:r>
                          <a:r>
                            <a:rPr lang="en-US" sz="1400" b="1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x</a:t>
                          </a:r>
                          <a:r>
                            <a:rPr lang="id-ID" sz="1400" b="1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)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 lvl="0" indent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Georgia"/>
                            <a:buNone/>
                            <a:tabLst>
                              <a:tab pos="457200" algn="l"/>
                            </a:tabLst>
                          </a:pP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P(x) = </a:t>
                          </a:r>
                          <a:r>
                            <a:rPr lang="id-ID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probabilitas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untuk setiap variabel acak </a:t>
                          </a:r>
                          <a:r>
                            <a:rPr lang="id-ID" sz="1400" b="1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x</a:t>
                          </a:r>
                          <a:endParaRPr lang="en-US" sz="1400" b="1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 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Dalam membuat suatu fungsi probabilitas untuk variabel acak diskrit harus </a:t>
                          </a:r>
                          <a:r>
                            <a:rPr lang="id-ID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memenuhi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syarat sebagai berikut :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1.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Fungsi distribusi normal tidak boleh </a:t>
                          </a:r>
                          <a:r>
                            <a:rPr lang="en-US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negatif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2. 0 </a:t>
                          </a:r>
                          <a:r>
                            <a:rPr lang="id-ID" sz="1400" u="sng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&lt;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Px(x) </a:t>
                          </a:r>
                          <a:r>
                            <a:rPr lang="id-ID" sz="1400" u="sng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&lt;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id-ID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1, artinya 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PDF bernilai 0 sampai 1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3.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∑Px(x) = 1, jumlahan dari semua PDF dari </a:t>
                          </a:r>
                          <a:r>
                            <a:rPr lang="en-US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id-ID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variabel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acak diskrit x pada ruangan sampel </a:t>
                          </a:r>
                          <a:r>
                            <a:rPr lang="en-US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 </a:t>
                          </a:r>
                          <a:r>
                            <a:rPr lang="id-ID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adalah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1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 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800" dirty="0" smtClean="0">
                            <a:solidFill>
                              <a:srgbClr val="000000"/>
                            </a:solidFill>
                            <a:effectLst/>
                            <a:latin typeface="Arial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 err="1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Untuk</a:t>
                          </a:r>
                          <a:r>
                            <a:rPr lang="en-US" sz="12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vaiabel</a:t>
                          </a:r>
                          <a:r>
                            <a:rPr lang="en-US" sz="12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 </a:t>
                          </a:r>
                          <a:r>
                            <a:rPr lang="en-US" sz="1200" dirty="0" err="1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kontinu</a:t>
                          </a:r>
                          <a:r>
                            <a:rPr lang="en-US" sz="12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id-ID" sz="12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,</a:t>
                          </a:r>
                          <a:r>
                            <a:rPr lang="id-ID" sz="1200" baseline="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nilainya</a:t>
                          </a:r>
                          <a:r>
                            <a:rPr lang="id-ID" sz="12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s</a:t>
                          </a:r>
                          <a:r>
                            <a:rPr lang="en-US" sz="1200" dirty="0" err="1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ebagai</a:t>
                          </a:r>
                          <a:r>
                            <a:rPr lang="en-US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fungsi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kepadatan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probabilitas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(Probability Density Function = PDF</a:t>
                          </a:r>
                          <a:r>
                            <a:rPr lang="en-US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)</a:t>
                          </a:r>
                          <a:r>
                            <a:rPr lang="id-ID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.</a:t>
                          </a: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 err="1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Nilai</a:t>
                          </a:r>
                          <a:r>
                            <a:rPr lang="en-US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f(x)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bisa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lebih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besar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dari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1</a:t>
                          </a:r>
                          <a:r>
                            <a:rPr lang="id-ID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.</a:t>
                          </a:r>
                          <a:endParaRPr lang="en-US" sz="12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Syarat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: </a:t>
                          </a:r>
                          <a:endParaRPr lang="en-US" sz="12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1.  f(x) ≥ 0</a:t>
                          </a:r>
                          <a:endParaRPr lang="en-US" sz="12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2.  </a:t>
                          </a:r>
                          <a14:m>
                            <m:oMath xmlns:m="http://schemas.openxmlformats.org/officeDocument/2006/math">
                              <m:nary>
                                <m:naryPr>
                                  <m:limLoc m:val="subSup"/>
                                  <m:ctrlPr>
                                    <a:rPr lang="en-US" sz="12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Arial"/>
                                    </a:rPr>
                                  </m:ctrlPr>
                                </m:naryPr>
                                <m:sub>
                                  <m:r>
                                    <a:rPr lang="en-US" sz="12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Arial"/>
                                    </a:rPr>
                                    <m:t>−∞</m:t>
                                  </m:r>
                                </m:sub>
                                <m:sup>
                                  <m:r>
                                    <a:rPr lang="en-US" sz="12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Arial"/>
                                    </a:rPr>
                                    <m:t>∞</m:t>
                                  </m:r>
                                </m:sup>
                                <m:e>
                                  <m:r>
                                    <a:rPr lang="en-US" sz="12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Arial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sz="12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Arial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2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Arial"/>
                                        </a:rPr>
                                        <m:t>𝑥</m:t>
                                      </m:r>
                                    </m:e>
                                  </m:d>
                                  <m:box>
                                    <m:boxPr>
                                      <m:diff m:val="on"/>
                                      <m:ctrlPr>
                                        <a:rPr lang="en-US" sz="12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Arial"/>
                                        </a:rPr>
                                      </m:ctrlPr>
                                    </m:boxPr>
                                    <m:e>
                                      <m:r>
                                        <a:rPr lang="en-US" sz="12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Arial"/>
                                        </a:rPr>
                                        <m:t>𝑑𝑥</m:t>
                                      </m:r>
                                    </m:e>
                                  </m:box>
                                </m:e>
                              </m:nary>
                              <m:r>
                                <a:rPr lang="en-US" sz="1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=1</m:t>
                              </m:r>
                            </m:oMath>
                          </a14:m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(integral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seluruh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fungsi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 </a:t>
                          </a:r>
                          <a:endParaRPr lang="en-US" sz="12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   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kepadatan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probabilitas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f(x) = 1)</a:t>
                          </a:r>
                          <a:endParaRPr lang="en-US" sz="12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 </a:t>
                          </a:r>
                          <a:endParaRPr lang="en-US" sz="12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   </a:t>
                          </a:r>
                          <a:r>
                            <a:rPr lang="en-US" sz="1200" b="1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200" b="1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1200" b="1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Arial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b="1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Arial"/>
                                    </a:rPr>
                                    <m:t>𝒙</m:t>
                                  </m:r>
                                </m:e>
                              </m:d>
                              <m:box>
                                <m:boxPr>
                                  <m:diff m:val="on"/>
                                  <m:ctrlPr>
                                    <a:rPr lang="en-US" sz="1200" b="1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Arial"/>
                                    </a:rPr>
                                  </m:ctrlPr>
                                </m:boxPr>
                                <m:e>
                                  <m:r>
                                    <a:rPr lang="en-US" sz="1200" b="1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Arial"/>
                                    </a:rPr>
                                    <m:t>𝒅𝒙</m:t>
                                  </m:r>
                                </m:e>
                              </m:box>
                            </m:oMath>
                          </a14:m>
                          <a:r>
                            <a:rPr lang="en-US" sz="1200" b="1" dirty="0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Times New Roman"/>
                              <a:cs typeface="Times New Roman"/>
                            </a:rPr>
                            <a:t> = P(x  ≤ X ≤ x + dx)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Times New Roman"/>
                              <a:cs typeface="Times New Roman"/>
                            </a:rPr>
                            <a:t>,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Times New Roman"/>
                              <a:cs typeface="Times New Roman"/>
                            </a:rPr>
                            <a:t>yaitu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Times New Roman"/>
                              <a:cs typeface="Times New Roman"/>
                            </a:rPr>
                            <a:t> </a:t>
                          </a:r>
                          <a:endParaRPr lang="en-US" sz="12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    </a:t>
                          </a:r>
                          <a:r>
                            <a:rPr lang="en-US" sz="1200" dirty="0" err="1" smtClean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probabilitas</a:t>
                          </a:r>
                          <a:r>
                            <a:rPr lang="en-US" sz="1200" dirty="0" smtClean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</a:t>
                          </a:r>
                          <a:r>
                            <a:rPr lang="en-US" sz="1200" dirty="0" err="1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bahwa</a:t>
                          </a:r>
                          <a:r>
                            <a:rPr lang="en-US" sz="1200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</a:t>
                          </a:r>
                          <a:r>
                            <a:rPr lang="en-US" sz="1200" dirty="0" err="1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nilai</a:t>
                          </a:r>
                          <a:r>
                            <a:rPr lang="en-US" sz="1200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X </a:t>
                          </a:r>
                          <a:r>
                            <a:rPr lang="en-US" sz="1200" dirty="0" err="1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terletak</a:t>
                          </a:r>
                          <a:r>
                            <a:rPr lang="en-US" sz="1200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</a:t>
                          </a:r>
                          <a:r>
                            <a:rPr lang="en-US" sz="1200" dirty="0" err="1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pada</a:t>
                          </a:r>
                          <a:r>
                            <a:rPr lang="en-US" sz="1200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</a:t>
                          </a:r>
                          <a:r>
                            <a:rPr lang="en-US" sz="1200" dirty="0" smtClean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</a:t>
                          </a: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 smtClean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    interval </a:t>
                          </a:r>
                          <a:r>
                            <a:rPr lang="en-US" sz="1200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x </a:t>
                          </a:r>
                          <a:r>
                            <a:rPr lang="en-US" sz="1200" dirty="0" err="1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dan</a:t>
                          </a:r>
                          <a:r>
                            <a:rPr lang="en-US" sz="1200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(x + dx)</a:t>
                          </a:r>
                          <a:endParaRPr lang="en-US" sz="12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                               </a:t>
                          </a:r>
                          <a:endParaRPr lang="en-US" sz="12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                               </a:t>
                          </a:r>
                          <a:r>
                            <a:rPr lang="en-US" sz="1200" dirty="0" smtClean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   </a:t>
                          </a:r>
                          <a:r>
                            <a:rPr lang="id-ID" sz="1200" dirty="0" smtClean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   </a:t>
                          </a:r>
                          <a:r>
                            <a:rPr lang="en-US" sz="1200" dirty="0" smtClean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</a:t>
                          </a:r>
                          <a:r>
                            <a:rPr lang="id-ID" sz="1200" dirty="0" smtClean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         </a:t>
                          </a:r>
                          <a:r>
                            <a:rPr lang="en-US" sz="1200" dirty="0" smtClean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P(a&lt;x&lt;b) = P (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a≤x≤b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)</a:t>
                          </a:r>
                          <a:endParaRPr lang="en-US" sz="12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                             </a:t>
                          </a:r>
                          <a:r>
                            <a:rPr lang="en-US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     </a:t>
                          </a:r>
                          <a:r>
                            <a:rPr lang="id-ID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        </a:t>
                          </a:r>
                          <a:r>
                            <a:rPr lang="en-US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 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(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a≤x≤b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) =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Luas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daerah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A</a:t>
                          </a:r>
                          <a:endParaRPr lang="en-US" sz="12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 </a:t>
                          </a:r>
                          <a:endParaRPr lang="en-US" sz="12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 </a:t>
                          </a:r>
                          <a:r>
                            <a:rPr lang="id-ID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Nilai </a:t>
                          </a:r>
                          <a:r>
                            <a:rPr lang="en-US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P(x=a) = P (x=b) = 0 ,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sebab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titik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a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dan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b </a:t>
                          </a:r>
                          <a:r>
                            <a:rPr lang="en-US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  </a:t>
                          </a: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tabLst>
                              <a:tab pos="1381125" algn="l"/>
                            </a:tabLst>
                          </a:pPr>
                          <a:r>
                            <a:rPr lang="en-US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tidak</a:t>
                          </a:r>
                          <a:r>
                            <a:rPr lang="en-US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mempunyai</a:t>
                          </a:r>
                          <a:r>
                            <a:rPr lang="en-US" sz="1200" dirty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200" dirty="0" err="1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luas</a:t>
                          </a:r>
                          <a:r>
                            <a:rPr lang="en-US" sz="1200" dirty="0" smtClean="0">
                              <a:solidFill>
                                <a:srgbClr val="000000"/>
                              </a:solidFill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.</a:t>
                          </a: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600"/>
                            </a:spcAft>
                            <a:tabLst>
                              <a:tab pos="1381125" algn="l"/>
                            </a:tabLst>
                          </a:pPr>
                          <a:endParaRPr lang="en-US" sz="8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2355544"/>
                  </p:ext>
                </p:extLst>
              </p:nvPr>
            </p:nvGraphicFramePr>
            <p:xfrm>
              <a:off x="533400" y="2286000"/>
              <a:ext cx="8263926" cy="4233545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4131963"/>
                    <a:gridCol w="4131963"/>
                  </a:tblGrid>
                  <a:tr h="2453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300"/>
                            </a:spcAft>
                          </a:pPr>
                          <a:r>
                            <a:rPr lang="id-ID" sz="1400" b="1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Fungsi </a:t>
                          </a:r>
                          <a:r>
                            <a:rPr lang="en-US" sz="1400" b="1" dirty="0" smtClean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P</a:t>
                          </a:r>
                          <a:r>
                            <a:rPr lang="id-ID" sz="1400" b="1" dirty="0" smtClean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robabilitas </a:t>
                          </a:r>
                          <a:r>
                            <a:rPr lang="id-ID" sz="1400" b="1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diskrit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300"/>
                            </a:spcBef>
                            <a:spcAft>
                              <a:spcPts val="300"/>
                            </a:spcAft>
                          </a:pPr>
                          <a:r>
                            <a:rPr lang="en-US" sz="1400" b="1" dirty="0" err="1" smtClean="0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Fungsi</a:t>
                          </a:r>
                          <a:r>
                            <a:rPr lang="en-US" sz="1400" b="1" dirty="0" smtClean="0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 </a:t>
                          </a:r>
                          <a:r>
                            <a:rPr lang="en-US" sz="1400" b="1" dirty="0" smtClean="0">
                              <a:effectLst/>
                              <a:latin typeface="+mn-lt"/>
                              <a:ea typeface="Calibri"/>
                              <a:cs typeface="Times New Roman"/>
                            </a:rPr>
                            <a:t>P</a:t>
                          </a:r>
                          <a:r>
                            <a:rPr lang="id-ID" sz="1400" b="1" dirty="0" smtClean="0">
                              <a:effectLst/>
                              <a:latin typeface="+mn-lt"/>
                              <a:ea typeface="Calibri"/>
                              <a:cs typeface="Times New Roman"/>
                            </a:rPr>
                            <a:t>robabilitas </a:t>
                          </a:r>
                          <a:r>
                            <a:rPr lang="en-US" sz="1400" b="1" dirty="0" err="1" smtClean="0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kontin</a:t>
                          </a:r>
                          <a:r>
                            <a:rPr lang="id-ID" sz="1400" b="1" dirty="0" smtClean="0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y</a:t>
                          </a:r>
                          <a:r>
                            <a:rPr lang="en-US" sz="1400" b="1" dirty="0" smtClean="0">
                              <a:solidFill>
                                <a:srgbClr val="000000"/>
                              </a:solidFill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u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</a:tcPr>
                    </a:tc>
                  </a:tr>
                  <a:tr h="3988181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800" dirty="0" smtClean="0">
                            <a:effectLst/>
                            <a:latin typeface="Arial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 err="1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Untuk</a:t>
                          </a:r>
                          <a:r>
                            <a:rPr lang="en-US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400" dirty="0" err="1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vaiabel</a:t>
                          </a: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400" dirty="0" err="1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diskrit</a:t>
                          </a: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,  </a:t>
                          </a:r>
                          <a:r>
                            <a:rPr lang="en-US" sz="1400" dirty="0" err="1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nilainya</a:t>
                          </a: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400" dirty="0" err="1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selalu</a:t>
                          </a: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en-US" sz="1400" dirty="0" err="1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bulat</a:t>
                          </a: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( x =0, 1, 2,….)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  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Notasi : </a:t>
                          </a: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   </a:t>
                          </a:r>
                          <a:r>
                            <a:rPr lang="id-ID" sz="1400" b="1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P(x) </a:t>
                          </a:r>
                          <a:r>
                            <a:rPr lang="en-US" sz="1400" b="1" baseline="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id-ID" sz="1400" b="1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=</a:t>
                          </a:r>
                          <a:r>
                            <a:rPr lang="en-US" sz="1400" b="1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id-ID" sz="1400" b="1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id-ID" sz="1400" b="1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P(X=</a:t>
                          </a:r>
                          <a:r>
                            <a:rPr lang="en-US" sz="1400" b="1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x</a:t>
                          </a:r>
                          <a:r>
                            <a:rPr lang="id-ID" sz="1400" b="1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)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 lvl="0" indent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Georgia"/>
                            <a:buNone/>
                            <a:tabLst>
                              <a:tab pos="457200" algn="l"/>
                            </a:tabLst>
                          </a:pP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P(x) = </a:t>
                          </a:r>
                          <a:r>
                            <a:rPr lang="id-ID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probabilitas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untuk setiap variabel acak </a:t>
                          </a:r>
                          <a:r>
                            <a:rPr lang="id-ID" sz="1400" b="1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x</a:t>
                          </a:r>
                          <a:endParaRPr lang="en-US" sz="1400" b="1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 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Dalam membuat suatu fungsi probabilitas untuk variabel acak diskrit harus </a:t>
                          </a:r>
                          <a:r>
                            <a:rPr lang="id-ID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memenuhi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syarat sebagai berikut :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1.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Fungsi distribusi normal tidak boleh </a:t>
                          </a:r>
                          <a:r>
                            <a:rPr lang="en-US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negatif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2. 0 </a:t>
                          </a:r>
                          <a:r>
                            <a:rPr lang="id-ID" sz="1400" u="sng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&lt;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Px(x) </a:t>
                          </a:r>
                          <a:r>
                            <a:rPr lang="id-ID" sz="1400" u="sng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&lt;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id-ID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1, artinya 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PDF bernilai 0 sampai 1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3.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∑Px(x) = 1, jumlahan dari semua PDF dari </a:t>
                          </a:r>
                          <a:r>
                            <a:rPr lang="en-US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</a:t>
                          </a:r>
                          <a:r>
                            <a:rPr lang="id-ID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variabel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acak diskrit x pada ruangan sampel </a:t>
                          </a:r>
                          <a:r>
                            <a:rPr lang="en-US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  </a:t>
                          </a:r>
                          <a:r>
                            <a:rPr lang="id-ID" sz="1400" dirty="0" smtClean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adalah </a:t>
                          </a:r>
                          <a:r>
                            <a:rPr lang="id-ID" sz="1400" dirty="0">
                              <a:effectLst/>
                              <a:latin typeface="Arial"/>
                              <a:ea typeface="Calibri"/>
                              <a:cs typeface="Arial"/>
                            </a:rPr>
                            <a:t>1</a:t>
                          </a:r>
                          <a:endParaRPr lang="en-US" sz="1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  <a:latin typeface="Georgia"/>
                              <a:ea typeface="Calibri"/>
                              <a:cs typeface="Times New Roman"/>
                            </a:rPr>
                            <a:t> </a:t>
                          </a:r>
                          <a:endParaRPr lang="en-US" sz="11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295" t="-7187" r="-148" b="-15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409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95" t="37343" r="46474" b="31870"/>
          <a:stretch>
            <a:fillRect/>
          </a:stretch>
        </p:blipFill>
        <p:spPr bwMode="auto">
          <a:xfrm>
            <a:off x="4860032" y="5013176"/>
            <a:ext cx="1365101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62800" y="6510536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481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id-ID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DISTRIBUSI  BINOMIAL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12776"/>
            <a:ext cx="8807896" cy="5508000"/>
          </a:xfrm>
        </p:spPr>
        <p:txBody>
          <a:bodyPr>
            <a:normAutofit/>
          </a:bodyPr>
          <a:lstStyle/>
          <a:p>
            <a:pPr>
              <a:lnSpc>
                <a:spcPts val="2500"/>
              </a:lnSpc>
              <a:spcAft>
                <a:spcPts val="600"/>
              </a:spcAft>
            </a:pPr>
            <a:r>
              <a:rPr lang="en-US" sz="2000" b="1" dirty="0" err="1">
                <a:solidFill>
                  <a:srgbClr val="FF0000"/>
                </a:solidFill>
              </a:rPr>
              <a:t>Distribusi</a:t>
            </a:r>
            <a:r>
              <a:rPr lang="en-US" sz="2000" b="1" dirty="0">
                <a:solidFill>
                  <a:srgbClr val="FF0000"/>
                </a:solidFill>
              </a:rPr>
              <a:t> binomial</a:t>
            </a:r>
            <a:r>
              <a:rPr lang="en-US" sz="2000" dirty="0"/>
              <a:t> </a:t>
            </a:r>
            <a:r>
              <a:rPr lang="id-ID" sz="2000" dirty="0"/>
              <a:t>atau distribusi </a:t>
            </a:r>
            <a:r>
              <a:rPr lang="id-ID" sz="2000" b="1" dirty="0"/>
              <a:t>Bernoulli</a:t>
            </a:r>
            <a:r>
              <a:rPr lang="id-ID" sz="2000" dirty="0"/>
              <a:t> (ditemukan oleh </a:t>
            </a:r>
            <a:r>
              <a:rPr lang="id-ID" sz="2000" b="1" dirty="0"/>
              <a:t>James Bernoulli</a:t>
            </a:r>
            <a:r>
              <a:rPr lang="id-ID" sz="2000" dirty="0"/>
              <a:t>)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distribusi</a:t>
            </a:r>
            <a:r>
              <a:rPr lang="en-US" sz="2000" dirty="0"/>
              <a:t> </a:t>
            </a:r>
            <a:r>
              <a:rPr lang="en-US" sz="2000" dirty="0" err="1"/>
              <a:t>probabilitas</a:t>
            </a:r>
            <a:r>
              <a:rPr lang="en-US" sz="2000" dirty="0"/>
              <a:t> </a:t>
            </a:r>
            <a:r>
              <a:rPr lang="en-US" sz="2000" dirty="0" err="1" smtClean="0"/>
              <a:t>diskr</a:t>
            </a:r>
            <a:r>
              <a:rPr lang="id-ID" sz="2000" dirty="0" smtClean="0"/>
              <a:t>i</a:t>
            </a:r>
            <a:r>
              <a:rPr lang="en-US" sz="2000" dirty="0" smtClean="0"/>
              <a:t>t </a:t>
            </a:r>
            <a:r>
              <a:rPr lang="id-ID" sz="2000" dirty="0" smtClean="0"/>
              <a:t>yaitu </a:t>
            </a:r>
            <a:r>
              <a:rPr lang="id-ID" sz="2000" dirty="0"/>
              <a:t>suatu distribusi teoritis yang menggunakan variabel random diskrit yang terdiri dari dua kejadian yang berkomplemen, seperti sukses-gagal, ya-tidak, baik-cacat, kepala</a:t>
            </a:r>
            <a:r>
              <a:rPr lang="en-US" sz="2000" dirty="0"/>
              <a:t>-</a:t>
            </a:r>
            <a:r>
              <a:rPr lang="id-ID" sz="2000" dirty="0"/>
              <a:t>ekor </a:t>
            </a:r>
            <a:r>
              <a:rPr lang="id-ID" sz="2000" dirty="0" smtClean="0"/>
              <a:t>dll</a:t>
            </a:r>
          </a:p>
          <a:p>
            <a:pPr>
              <a:lnSpc>
                <a:spcPts val="2500"/>
              </a:lnSpc>
            </a:pPr>
            <a:r>
              <a:rPr lang="en-US" sz="2000" dirty="0" err="1"/>
              <a:t>Apabila</a:t>
            </a:r>
            <a:r>
              <a:rPr lang="en-US" sz="2000" dirty="0"/>
              <a:t> </a:t>
            </a:r>
            <a:r>
              <a:rPr lang="en-US" sz="2000" dirty="0" err="1"/>
              <a:t>probabilitas</a:t>
            </a:r>
            <a:r>
              <a:rPr lang="en-US" sz="2000" dirty="0"/>
              <a:t> </a:t>
            </a:r>
            <a:r>
              <a:rPr lang="en-US" sz="2000" dirty="0" err="1"/>
              <a:t>timbulnya</a:t>
            </a:r>
            <a:r>
              <a:rPr lang="en-US" sz="2000" dirty="0"/>
              <a:t> </a:t>
            </a:r>
            <a:r>
              <a:rPr lang="en-US" sz="2000" dirty="0" err="1"/>
              <a:t>gejala</a:t>
            </a:r>
            <a:r>
              <a:rPr lang="en-US" sz="2000" dirty="0"/>
              <a:t> yang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harapkan</a:t>
            </a:r>
            <a:r>
              <a:rPr lang="en-US" sz="2000" dirty="0"/>
              <a:t> </a:t>
            </a:r>
            <a:r>
              <a:rPr lang="en-US" sz="2000" dirty="0" err="1"/>
              <a:t>disebut</a:t>
            </a:r>
            <a:r>
              <a:rPr lang="en-US" sz="2000" dirty="0"/>
              <a:t> </a:t>
            </a:r>
            <a:r>
              <a:rPr lang="en-US" sz="2000" dirty="0" err="1"/>
              <a:t>probabilitas</a:t>
            </a:r>
            <a:r>
              <a:rPr lang="en-US" sz="2000" dirty="0"/>
              <a:t> “</a:t>
            </a:r>
            <a:r>
              <a:rPr lang="en-US" sz="2000" b="1" dirty="0" err="1"/>
              <a:t>sukses</a:t>
            </a:r>
            <a:r>
              <a:rPr lang="en-US" sz="2000" dirty="0"/>
              <a:t>” (</a:t>
            </a:r>
            <a:r>
              <a:rPr lang="en-US" sz="2000" dirty="0" err="1"/>
              <a:t>simbol</a:t>
            </a:r>
            <a:r>
              <a:rPr lang="en-US" sz="2000" dirty="0"/>
              <a:t> </a:t>
            </a:r>
            <a:r>
              <a:rPr lang="en-US" sz="2000" b="1" dirty="0"/>
              <a:t>p</a:t>
            </a:r>
            <a:r>
              <a:rPr lang="en-US" sz="2000" dirty="0"/>
              <a:t>) 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probabilitas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timbulnya</a:t>
            </a:r>
            <a:r>
              <a:rPr lang="en-US" sz="2000" dirty="0"/>
              <a:t> </a:t>
            </a:r>
            <a:r>
              <a:rPr lang="en-US" sz="2000" dirty="0" err="1"/>
              <a:t>gejala</a:t>
            </a:r>
            <a:r>
              <a:rPr lang="en-US" sz="2000" dirty="0"/>
              <a:t> yang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harapkan</a:t>
            </a:r>
            <a:r>
              <a:rPr lang="en-US" sz="2000" dirty="0"/>
              <a:t> </a:t>
            </a:r>
            <a:r>
              <a:rPr lang="en-US" sz="2000" dirty="0" err="1"/>
              <a:t>disebut</a:t>
            </a:r>
            <a:r>
              <a:rPr lang="en-US" sz="2000" dirty="0"/>
              <a:t> </a:t>
            </a:r>
            <a:r>
              <a:rPr lang="en-US" sz="2000" dirty="0" err="1"/>
              <a:t>probabilitas</a:t>
            </a:r>
            <a:r>
              <a:rPr lang="en-US" sz="2000" dirty="0"/>
              <a:t> “</a:t>
            </a:r>
            <a:r>
              <a:rPr lang="en-US" sz="2000" b="1" dirty="0" err="1"/>
              <a:t>gaga</a:t>
            </a:r>
            <a:r>
              <a:rPr lang="en-US" sz="2000" dirty="0" err="1"/>
              <a:t>l</a:t>
            </a:r>
            <a:r>
              <a:rPr lang="en-US" sz="2000" dirty="0"/>
              <a:t>” (</a:t>
            </a:r>
            <a:r>
              <a:rPr lang="en-US" sz="2000" dirty="0" err="1"/>
              <a:t>simbol</a:t>
            </a:r>
            <a:r>
              <a:rPr lang="en-US" sz="2000" dirty="0"/>
              <a:t> </a:t>
            </a:r>
            <a:r>
              <a:rPr lang="en-US" sz="2000" b="1" dirty="0"/>
              <a:t>q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b="1" dirty="0"/>
              <a:t>1-p</a:t>
            </a:r>
            <a:r>
              <a:rPr lang="en-US" sz="2000" dirty="0"/>
              <a:t>)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probabilitas</a:t>
            </a:r>
            <a:r>
              <a:rPr lang="en-US" sz="2000" dirty="0"/>
              <a:t> </a:t>
            </a:r>
            <a:r>
              <a:rPr lang="en-US" sz="2000" dirty="0" err="1"/>
              <a:t>timbulnya</a:t>
            </a:r>
            <a:r>
              <a:rPr lang="en-US" sz="2000" dirty="0"/>
              <a:t> </a:t>
            </a:r>
            <a:r>
              <a:rPr lang="en-US" sz="2000" dirty="0" err="1"/>
              <a:t>gejala</a:t>
            </a:r>
            <a:r>
              <a:rPr lang="en-US" sz="2000" dirty="0"/>
              <a:t> yang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harapkan</a:t>
            </a:r>
            <a:r>
              <a:rPr lang="en-US" sz="2000" dirty="0"/>
              <a:t> </a:t>
            </a:r>
            <a:r>
              <a:rPr lang="en-US" sz="2000" dirty="0" err="1"/>
              <a:t>sebanyak</a:t>
            </a:r>
            <a:r>
              <a:rPr lang="en-US" sz="2000" dirty="0"/>
              <a:t> x kali </a:t>
            </a:r>
            <a:r>
              <a:rPr lang="en-US" sz="2000" dirty="0" err="1"/>
              <a:t>dalam</a:t>
            </a:r>
            <a:r>
              <a:rPr lang="en-US" sz="2000" dirty="0"/>
              <a:t> n </a:t>
            </a:r>
            <a:r>
              <a:rPr lang="en-US" sz="2000" dirty="0" err="1"/>
              <a:t>kejadian</a:t>
            </a:r>
            <a:r>
              <a:rPr lang="en-US" sz="2000" dirty="0"/>
              <a:t> (</a:t>
            </a:r>
            <a:r>
              <a:rPr lang="en-US" sz="2000" dirty="0" err="1"/>
              <a:t>artinya</a:t>
            </a:r>
            <a:r>
              <a:rPr lang="en-US" sz="2000" dirty="0"/>
              <a:t> x kali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sukses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n-x kali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gagal</a:t>
            </a:r>
            <a:r>
              <a:rPr lang="en-US" sz="2000" dirty="0"/>
              <a:t>)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dinyatakan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rumus</a:t>
            </a:r>
            <a:r>
              <a:rPr lang="en-US" sz="2000" dirty="0"/>
              <a:t> : </a:t>
            </a:r>
            <a:r>
              <a:rPr lang="en-US" sz="2400" dirty="0"/>
              <a:t>  </a:t>
            </a:r>
            <a:endParaRPr lang="id-ID" sz="2400" dirty="0" smtClean="0"/>
          </a:p>
          <a:p>
            <a:endParaRPr lang="id-ID" sz="2400" dirty="0" smtClean="0"/>
          </a:p>
          <a:p>
            <a:endParaRPr lang="id-ID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6" name="Picture 5" descr="Rumus peluang binomial"/>
          <p:cNvPicPr/>
          <p:nvPr/>
        </p:nvPicPr>
        <p:blipFill rotWithShape="1">
          <a:blip r:embed="rId2" cstate="print"/>
          <a:srcRect l="10692" r="4853"/>
          <a:stretch/>
        </p:blipFill>
        <p:spPr bwMode="auto">
          <a:xfrm>
            <a:off x="611560" y="5301208"/>
            <a:ext cx="3456384" cy="72008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355976" y="4873156"/>
                <a:ext cx="4517548" cy="158018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fontAlgn="base">
                  <a:spcBef>
                    <a:spcPts val="600"/>
                  </a:spcBef>
                </a:pPr>
                <a:endParaRPr lang="en-US" sz="2800" dirty="0" smtClean="0"/>
              </a:p>
              <a:p>
                <a:pPr marL="91440" fontAlgn="base"/>
                <a:r>
                  <a:rPr lang="id-ID" dirty="0" smtClean="0"/>
                  <a:t>x </a:t>
                </a:r>
                <a:r>
                  <a:rPr lang="id-ID" dirty="0"/>
                  <a:t>= bilangan 0 sampai n</a:t>
                </a:r>
                <a:endParaRPr lang="en-US" dirty="0"/>
              </a:p>
              <a:p>
                <a:pPr marL="91440" fontAlgn="base"/>
                <a:r>
                  <a:rPr lang="id-ID" dirty="0"/>
                  <a:t>n = banyaknya kejadian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id-ID">
                            <a:latin typeface="Cambria Math"/>
                          </a:rPr>
                          <m:t>p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id-ID">
                            <a:latin typeface="Cambria Math"/>
                          </a:rPr>
                          <m:t>x</m:t>
                        </m:r>
                      </m:sup>
                    </m:sSup>
                    <m:r>
                      <a:rPr lang="id-ID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id-ID">
                        <a:latin typeface="Cambria Math"/>
                      </a:rPr>
                      <m:t>probabilitas</m:t>
                    </m:r>
                    <m:r>
                      <a:rPr lang="id-ID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id-ID">
                        <a:latin typeface="Cambria Math"/>
                      </a:rPr>
                      <m:t>sukses</m:t>
                    </m:r>
                    <m:r>
                      <a:rPr lang="id-ID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id-ID">
                        <a:latin typeface="Cambria Math"/>
                      </a:rPr>
                      <m:t>x</m:t>
                    </m:r>
                    <m:r>
                      <a:rPr lang="id-ID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id-ID">
                        <a:latin typeface="Cambria Math"/>
                      </a:rPr>
                      <m:t>kali</m:t>
                    </m:r>
                  </m:oMath>
                </a14:m>
                <a:endParaRPr lang="en-US" dirty="0"/>
              </a:p>
              <a:p>
                <a:pPr marL="91440" fontAlgn="base"/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id-ID" i="1"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id-ID" i="1">
                            <a:latin typeface="Cambria Math"/>
                          </a:rPr>
                          <m:t>𝑛</m:t>
                        </m:r>
                        <m:r>
                          <a:rPr lang="id-ID" i="1">
                            <a:latin typeface="Cambria Math"/>
                          </a:rPr>
                          <m:t>−</m:t>
                        </m:r>
                        <m:r>
                          <a:rPr lang="id-ID" i="1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id-ID" dirty="0"/>
                  <a:t> = probabilitas tidak sukses (n-x) kali</a:t>
                </a:r>
                <a:endParaRPr lang="en-US" dirty="0"/>
              </a:p>
              <a:p>
                <a:pPr marL="91440" fontAlgn="base"/>
                <a:r>
                  <a:rPr lang="id-ID" dirty="0"/>
                  <a:t>n! = n faktorial (0! = 1)</a:t>
                </a:r>
                <a:endParaRPr lang="en-US" dirty="0"/>
              </a:p>
              <a:p>
                <a:pPr algn="ctr"/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4873156"/>
                <a:ext cx="4517548" cy="1580180"/>
              </a:xfrm>
              <a:prstGeom prst="rect">
                <a:avLst/>
              </a:prstGeom>
              <a:blipFill rotWithShape="1">
                <a:blip r:embed="rId3"/>
                <a:stretch>
                  <a:fillRect r="-675" b="-73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0742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/>
          </a:bodyPr>
          <a:lstStyle/>
          <a:p>
            <a:r>
              <a:rPr lang="id-I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KARAKTERISTIK DISTRIBUSI BINOMIAL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2776"/>
            <a:ext cx="8610600" cy="5161760"/>
          </a:xfrm>
        </p:spPr>
        <p:txBody>
          <a:bodyPr>
            <a:normAutofit lnSpcReduction="10000"/>
          </a:bodyPr>
          <a:lstStyle/>
          <a:p>
            <a:pPr lvl="0" fontAlgn="base">
              <a:buClr>
                <a:srgbClr val="FF0000"/>
              </a:buClr>
            </a:pPr>
            <a:r>
              <a:rPr lang="en-US" sz="2400" dirty="0"/>
              <a:t>1. </a:t>
            </a:r>
            <a:r>
              <a:rPr lang="id-ID" sz="2400" dirty="0"/>
              <a:t>Se</a:t>
            </a:r>
            <a:r>
              <a:rPr lang="en-US" sz="2400" dirty="0" err="1"/>
              <a:t>buah</a:t>
            </a:r>
            <a:r>
              <a:rPr lang="en-US" sz="2400" dirty="0"/>
              <a:t> h</a:t>
            </a:r>
            <a:r>
              <a:rPr lang="id-ID" sz="2400" dirty="0"/>
              <a:t>a</a:t>
            </a:r>
            <a:r>
              <a:rPr lang="en-US" sz="2400" dirty="0" err="1"/>
              <a:t>sil</a:t>
            </a:r>
            <a:r>
              <a:rPr lang="en-US" sz="2400" dirty="0"/>
              <a:t> </a:t>
            </a:r>
            <a:r>
              <a:rPr lang="id-ID" sz="2400" dirty="0"/>
              <a:t>percobaan</a:t>
            </a:r>
            <a:r>
              <a:rPr lang="en-US" sz="2400" dirty="0"/>
              <a:t> (</a:t>
            </a:r>
            <a:r>
              <a:rPr lang="en-US" sz="2400" dirty="0" err="1"/>
              <a:t>eksperimen</a:t>
            </a:r>
            <a:r>
              <a:rPr lang="en-US" sz="2400" dirty="0"/>
              <a:t>) </a:t>
            </a:r>
            <a:r>
              <a:rPr lang="id-ID" sz="2400" dirty="0"/>
              <a:t>hanya memiliki dua </a:t>
            </a:r>
            <a:r>
              <a:rPr lang="en-US" sz="2400" dirty="0" err="1"/>
              <a:t>kategori</a:t>
            </a:r>
            <a:r>
              <a:rPr lang="en-US" sz="2400" dirty="0"/>
              <a:t> </a:t>
            </a:r>
            <a:r>
              <a:rPr lang="id-ID" sz="2400" dirty="0"/>
              <a:t>peristiwa</a:t>
            </a:r>
            <a:r>
              <a:rPr lang="en-US" sz="2400" dirty="0"/>
              <a:t> yang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lepas</a:t>
            </a:r>
            <a:r>
              <a:rPr lang="en-US" sz="2400" dirty="0"/>
              <a:t> (</a:t>
            </a:r>
            <a:r>
              <a:rPr lang="en-US" sz="2400" b="1" i="1" dirty="0"/>
              <a:t>mutually exclusive</a:t>
            </a:r>
            <a:r>
              <a:rPr lang="en-US" sz="2400" dirty="0"/>
              <a:t>)</a:t>
            </a:r>
            <a:r>
              <a:rPr lang="id-ID" sz="2400" dirty="0"/>
              <a:t>, seperti sukses-gagal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id-ID" sz="2400" dirty="0"/>
              <a:t>ya-tidak.</a:t>
            </a:r>
            <a:endParaRPr lang="en-US" sz="2400" dirty="0"/>
          </a:p>
          <a:p>
            <a:pPr lvl="0" fontAlgn="base">
              <a:buClr>
                <a:srgbClr val="FF0000"/>
              </a:buClr>
            </a:pPr>
            <a:r>
              <a:rPr lang="en-US" sz="2400" dirty="0"/>
              <a:t>2. </a:t>
            </a:r>
            <a:r>
              <a:rPr lang="id-ID" sz="2400" dirty="0"/>
              <a:t>Data yang dikumpulkan merupakan hasil dari perhitungan</a:t>
            </a:r>
            <a:endParaRPr lang="en-US" sz="2400" dirty="0"/>
          </a:p>
          <a:p>
            <a:pPr lvl="0" fontAlgn="base">
              <a:buClr>
                <a:srgbClr val="FF0000"/>
              </a:buClr>
            </a:pPr>
            <a:r>
              <a:rPr lang="en-US" sz="2400" dirty="0"/>
              <a:t>3. </a:t>
            </a:r>
            <a:r>
              <a:rPr lang="id-ID" sz="2400" dirty="0"/>
              <a:t>Probabilitas suatu peristiwa</a:t>
            </a:r>
            <a:r>
              <a:rPr lang="en-US" sz="2400" dirty="0"/>
              <a:t> “</a:t>
            </a:r>
            <a:r>
              <a:rPr lang="en-US" sz="2400" dirty="0" err="1"/>
              <a:t>sukses</a:t>
            </a:r>
            <a:r>
              <a:rPr lang="en-US" sz="2400" dirty="0"/>
              <a:t>” (</a:t>
            </a:r>
            <a:r>
              <a:rPr lang="en-US" sz="2400" b="1" dirty="0"/>
              <a:t>p</a:t>
            </a:r>
            <a:r>
              <a:rPr lang="en-US" sz="2400" dirty="0"/>
              <a:t>)</a:t>
            </a:r>
            <a:r>
              <a:rPr lang="id-ID" sz="2400" dirty="0"/>
              <a:t> adalah tetap</a:t>
            </a:r>
            <a:r>
              <a:rPr lang="en-US" sz="2400" dirty="0"/>
              <a:t> </a:t>
            </a:r>
            <a:r>
              <a:rPr lang="en-US" sz="2400" dirty="0" err="1"/>
              <a:t>bernilai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id-ID" sz="2400" dirty="0"/>
              <a:t>tidak berubah untuk setiap percobaan.</a:t>
            </a:r>
            <a:r>
              <a:rPr lang="en-US" sz="2400" dirty="0"/>
              <a:t> </a:t>
            </a:r>
            <a:r>
              <a:rPr lang="en-US" sz="2400" dirty="0" err="1"/>
              <a:t>Demikian</a:t>
            </a:r>
            <a:r>
              <a:rPr lang="en-US" sz="2400" dirty="0"/>
              <a:t> pula </a:t>
            </a:r>
            <a:r>
              <a:rPr lang="en-US" sz="2400" dirty="0" err="1"/>
              <a:t>halnya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probabilitas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“</a:t>
            </a:r>
            <a:r>
              <a:rPr lang="en-US" sz="2400" dirty="0" err="1"/>
              <a:t>kegagalan</a:t>
            </a:r>
            <a:r>
              <a:rPr lang="en-US" sz="2400" dirty="0"/>
              <a:t>”(</a:t>
            </a:r>
            <a:r>
              <a:rPr lang="en-US" sz="2400" b="1" dirty="0"/>
              <a:t>q</a:t>
            </a:r>
            <a:r>
              <a:rPr lang="en-US" sz="2400" dirty="0"/>
              <a:t>).</a:t>
            </a:r>
          </a:p>
          <a:p>
            <a:pPr lvl="0" fontAlgn="base">
              <a:buClr>
                <a:srgbClr val="FF0000"/>
              </a:buClr>
            </a:pPr>
            <a:r>
              <a:rPr lang="en-US" sz="2400" dirty="0"/>
              <a:t>4. </a:t>
            </a:r>
            <a:r>
              <a:rPr lang="id-ID" sz="2400" dirty="0"/>
              <a:t>Percobaan</a:t>
            </a:r>
            <a:r>
              <a:rPr lang="en-US" sz="2400" dirty="0"/>
              <a:t>-</a:t>
            </a:r>
            <a:r>
              <a:rPr lang="en-US" sz="2400" dirty="0" err="1"/>
              <a:t>percobaan</a:t>
            </a:r>
            <a:r>
              <a:rPr lang="id-ID" sz="2400" dirty="0"/>
              <a:t>nya bersifat </a:t>
            </a:r>
            <a:r>
              <a:rPr lang="id-ID" sz="2400" b="1" dirty="0"/>
              <a:t>independen</a:t>
            </a:r>
            <a:r>
              <a:rPr lang="id-ID" sz="2400" dirty="0"/>
              <a:t>, artinya peristiwa dari suatu percobaan tidak mempengaruhi atau dipengaruhi peristiwa dalam percobaan lainnya.</a:t>
            </a:r>
            <a:endParaRPr lang="en-US" sz="2400" dirty="0"/>
          </a:p>
          <a:p>
            <a:pPr lvl="0" fontAlgn="base">
              <a:buClr>
                <a:srgbClr val="FF0000"/>
              </a:buClr>
              <a:buFont typeface="Arial" pitchFamily="34" charset="0"/>
              <a:buChar char="•"/>
            </a:pPr>
            <a:r>
              <a:rPr lang="en-US" sz="2400" dirty="0"/>
              <a:t>5. </a:t>
            </a:r>
            <a:r>
              <a:rPr lang="id-ID" sz="2400" dirty="0"/>
              <a:t>Jumlah atau banyaknya percobaan yang merupakan komponen </a:t>
            </a:r>
            <a:r>
              <a:rPr lang="en-US" sz="2400" dirty="0"/>
              <a:t>p</a:t>
            </a:r>
            <a:r>
              <a:rPr lang="id-ID" sz="2400" dirty="0"/>
              <a:t>ercobaan binomial harus tertentu.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904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/>
          </a:bodyPr>
          <a:lstStyle/>
          <a:p>
            <a:r>
              <a:rPr lang="id-I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Contoh </a:t>
            </a:r>
            <a:r>
              <a:rPr lang="id-ID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1 : Distribusi  Bernoulli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5126736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 err="1"/>
              <a:t>Contoh</a:t>
            </a:r>
            <a:r>
              <a:rPr lang="en-US" sz="2400" b="1" dirty="0"/>
              <a:t> 1</a:t>
            </a:r>
            <a:r>
              <a:rPr lang="en-US" sz="2400" dirty="0"/>
              <a:t>: </a:t>
            </a:r>
            <a:r>
              <a:rPr lang="en-US" sz="2400" b="1" dirty="0" err="1"/>
              <a:t>Melempar</a:t>
            </a:r>
            <a:r>
              <a:rPr lang="en-US" sz="2400" b="1" dirty="0"/>
              <a:t> </a:t>
            </a:r>
            <a:r>
              <a:rPr lang="en-US" sz="2400" b="1" dirty="0" err="1"/>
              <a:t>Koin</a:t>
            </a:r>
            <a:endParaRPr lang="en-US" sz="2400" b="1" dirty="0"/>
          </a:p>
          <a:p>
            <a:pPr marL="360000" indent="0">
              <a:buNone/>
            </a:pP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koin</a:t>
            </a:r>
            <a:r>
              <a:rPr lang="en-US" sz="2400" dirty="0"/>
              <a:t> </a:t>
            </a:r>
            <a:r>
              <a:rPr lang="en-US" sz="2400" dirty="0" err="1"/>
              <a:t>dilempar</a:t>
            </a:r>
            <a:r>
              <a:rPr lang="en-US" sz="2400" dirty="0"/>
              <a:t> </a:t>
            </a:r>
            <a:r>
              <a:rPr lang="en-US" sz="2400" dirty="0" err="1"/>
              <a:t>sebanyak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kali.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tepat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?</a:t>
            </a:r>
          </a:p>
          <a:p>
            <a:endParaRPr lang="en-US" sz="1000" dirty="0"/>
          </a:p>
          <a:p>
            <a:r>
              <a:rPr lang="id-ID" sz="2400" b="1" dirty="0" smtClean="0"/>
              <a:t>Jawab</a:t>
            </a:r>
            <a:r>
              <a:rPr lang="id-ID" sz="2400" dirty="0" smtClean="0"/>
              <a:t> :</a:t>
            </a:r>
          </a:p>
          <a:p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/>
              <a:t>percobaan</a:t>
            </a:r>
            <a:r>
              <a:rPr lang="en-US" sz="2400" dirty="0"/>
              <a:t> </a:t>
            </a:r>
            <a:r>
              <a:rPr lang="id-ID" sz="2400" dirty="0" smtClean="0"/>
              <a:t>pelemparan koin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id-ID" sz="2400" dirty="0" smtClean="0"/>
              <a:t>muncul </a:t>
            </a:r>
            <a:r>
              <a:rPr lang="en-US" sz="2400" dirty="0" err="1" smtClean="0"/>
              <a:t>angka</a:t>
            </a:r>
            <a:r>
              <a:rPr lang="en-US" sz="2400" dirty="0" smtClean="0"/>
              <a:t> </a:t>
            </a:r>
            <a:r>
              <a:rPr lang="en-US" sz="2400" dirty="0"/>
              <a:t>(A)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(G).</a:t>
            </a:r>
          </a:p>
          <a:p>
            <a:pPr>
              <a:spcAft>
                <a:spcPts val="600"/>
              </a:spcAft>
            </a:pP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masing-masing</a:t>
            </a:r>
            <a:r>
              <a:rPr lang="en-US" sz="2400" dirty="0"/>
              <a:t> </a:t>
            </a:r>
            <a:r>
              <a:rPr lang="en-US" sz="2400" dirty="0" err="1"/>
              <a:t>percobaan</a:t>
            </a:r>
            <a:r>
              <a:rPr lang="en-US" sz="2400" dirty="0"/>
              <a:t>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(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pelemparan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pelemparan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). </a:t>
            </a:r>
          </a:p>
          <a:p>
            <a:r>
              <a:rPr lang="en-US" sz="2400" dirty="0" err="1" smtClean="0"/>
              <a:t>Ruang</a:t>
            </a:r>
            <a:r>
              <a:rPr lang="en-US" sz="2400" dirty="0" smtClean="0"/>
              <a:t> </a:t>
            </a:r>
            <a:r>
              <a:rPr lang="en-US" sz="2400" dirty="0" err="1"/>
              <a:t>sampel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pelemparan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koin</a:t>
            </a:r>
            <a:r>
              <a:rPr lang="en-US" sz="2400" dirty="0"/>
              <a:t> </a:t>
            </a:r>
            <a:r>
              <a:rPr lang="en-US" sz="2400" dirty="0" err="1"/>
              <a:t>sebanyak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kali </a:t>
            </a:r>
            <a:r>
              <a:rPr lang="en-US" sz="2400" dirty="0" err="1" smtClean="0"/>
              <a:t>adalah</a:t>
            </a:r>
            <a:r>
              <a:rPr lang="id-ID" sz="2400" dirty="0" smtClean="0"/>
              <a:t> :</a:t>
            </a:r>
            <a:endParaRPr lang="en-US" sz="2400" dirty="0"/>
          </a:p>
          <a:p>
            <a:pPr marL="109728" indent="0">
              <a:spcAft>
                <a:spcPts val="600"/>
              </a:spcAft>
              <a:buNone/>
            </a:pPr>
            <a:r>
              <a:rPr lang="id-ID" sz="2400" dirty="0" smtClean="0"/>
              <a:t>    </a:t>
            </a:r>
            <a:r>
              <a:rPr lang="en-US" sz="2400" dirty="0" smtClean="0"/>
              <a:t>S</a:t>
            </a:r>
            <a:r>
              <a:rPr lang="en-US" sz="2400" dirty="0"/>
              <a:t> = {AAA, AAG, AGA, GAA, GGA, GAG, AGG, GGG</a:t>
            </a:r>
            <a:r>
              <a:rPr lang="en-US" sz="2400" dirty="0" smtClean="0"/>
              <a:t>}</a:t>
            </a:r>
            <a:r>
              <a:rPr lang="id-ID" sz="2400" dirty="0" smtClean="0"/>
              <a:t>  </a:t>
            </a:r>
            <a:r>
              <a:rPr lang="id-ID" sz="2400" dirty="0" smtClean="0">
                <a:latin typeface="Lucida Sans Unicode"/>
                <a:cs typeface="Lucida Sans Unicode"/>
              </a:rPr>
              <a:t>→ N= 8</a:t>
            </a:r>
            <a:endParaRPr lang="en-US" sz="2400" dirty="0"/>
          </a:p>
          <a:p>
            <a:r>
              <a:rPr lang="en-US" sz="2400" dirty="0"/>
              <a:t>Dari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r>
              <a:rPr lang="en-US" sz="2400" dirty="0"/>
              <a:t>,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melihat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tepat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AAG, AGA, </a:t>
            </a:r>
            <a:r>
              <a:rPr lang="en-US" sz="2400" dirty="0" err="1"/>
              <a:t>dan</a:t>
            </a:r>
            <a:r>
              <a:rPr lang="en-US" sz="2400" dirty="0"/>
              <a:t> GAA</a:t>
            </a:r>
            <a:r>
              <a:rPr lang="en-US" sz="2400" dirty="0" smtClean="0"/>
              <a:t>.</a:t>
            </a:r>
            <a:r>
              <a:rPr lang="id-ID" sz="2400" dirty="0" smtClean="0"/>
              <a:t> </a:t>
            </a:r>
            <a:r>
              <a:rPr lang="id-ID" sz="2400" dirty="0" smtClean="0">
                <a:latin typeface="Lucida Sans Unicode"/>
                <a:cs typeface="Lucida Sans Unicode"/>
              </a:rPr>
              <a:t>(n=3)</a:t>
            </a:r>
            <a:r>
              <a:rPr lang="en-US" sz="2400" dirty="0" smtClean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tepat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3/8 </a:t>
            </a:r>
            <a:r>
              <a:rPr lang="en-US" sz="2400" dirty="0" err="1"/>
              <a:t>atau</a:t>
            </a:r>
            <a:r>
              <a:rPr lang="en-US" sz="2400" dirty="0"/>
              <a:t> 0,375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904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443136"/>
          </a:xfrm>
        </p:spPr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Contoh  </a:t>
            </a:r>
            <a:r>
              <a:rPr lang="id-ID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Perhitungan Distribusi  </a:t>
            </a:r>
            <a:r>
              <a:rPr lang="id-I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ller" panose="04020404031007020602" pitchFamily="82" charset="0"/>
              </a:rPr>
              <a:t>Bernoulli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4744"/>
            <a:ext cx="8610600" cy="5449792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000"/>
              </a:spcBef>
            </a:pPr>
            <a:r>
              <a:rPr lang="id-ID" sz="2400" dirty="0" smtClean="0"/>
              <a:t>Dari Contoh 1 :</a:t>
            </a:r>
          </a:p>
          <a:p>
            <a:pPr>
              <a:spcBef>
                <a:spcPts val="1000"/>
              </a:spcBef>
            </a:pP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tepat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 smtClean="0"/>
              <a:t>angka</a:t>
            </a:r>
            <a:r>
              <a:rPr lang="id-ID" sz="2400" dirty="0" smtClean="0"/>
              <a:t> jika s</a:t>
            </a:r>
            <a:r>
              <a:rPr lang="en-US" sz="2400" dirty="0" err="1" smtClean="0"/>
              <a:t>uatu</a:t>
            </a:r>
            <a:r>
              <a:rPr lang="en-US" sz="2400" dirty="0" smtClean="0"/>
              <a:t> </a:t>
            </a:r>
            <a:r>
              <a:rPr lang="en-US" sz="2400" dirty="0" err="1"/>
              <a:t>koin</a:t>
            </a:r>
            <a:r>
              <a:rPr lang="en-US" sz="2400" dirty="0"/>
              <a:t> </a:t>
            </a:r>
            <a:r>
              <a:rPr lang="en-US" sz="2400" dirty="0" err="1"/>
              <a:t>dilempar</a:t>
            </a:r>
            <a:r>
              <a:rPr lang="en-US" sz="2400" dirty="0"/>
              <a:t> </a:t>
            </a:r>
            <a:r>
              <a:rPr lang="en-US" sz="2400" dirty="0" err="1"/>
              <a:t>sebanyak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smtClean="0"/>
              <a:t>kali</a:t>
            </a:r>
            <a:r>
              <a:rPr lang="id-ID" sz="2400" dirty="0" smtClean="0"/>
              <a:t>!</a:t>
            </a:r>
          </a:p>
          <a:p>
            <a:pPr marL="360000" indent="0">
              <a:spcBef>
                <a:spcPts val="1000"/>
              </a:spcBef>
              <a:buNone/>
            </a:pPr>
            <a:r>
              <a:rPr lang="en-US" sz="2400" dirty="0" err="1" smtClean="0"/>
              <a:t>Peluang</a:t>
            </a:r>
            <a:r>
              <a:rPr lang="en-US" sz="2400" dirty="0" smtClean="0"/>
              <a:t> </a:t>
            </a:r>
            <a:r>
              <a:rPr lang="en-US" sz="2400" dirty="0" err="1"/>
              <a:t>percobaan</a:t>
            </a:r>
            <a:r>
              <a:rPr lang="en-US" sz="2400" dirty="0"/>
              <a:t> </a:t>
            </a:r>
            <a:r>
              <a:rPr lang="en-US" sz="2400" dirty="0" err="1"/>
              <a:t>sukses</a:t>
            </a:r>
            <a:r>
              <a:rPr lang="en-US" sz="2400" dirty="0"/>
              <a:t> (</a:t>
            </a:r>
            <a:r>
              <a:rPr lang="en-US" sz="2400" dirty="0" err="1"/>
              <a:t>angka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½ di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percobaannya</a:t>
            </a:r>
            <a:r>
              <a:rPr lang="en-US" sz="2400" dirty="0"/>
              <a:t>.</a:t>
            </a:r>
          </a:p>
          <a:p>
            <a:pPr marL="360000" indent="0">
              <a:spcBef>
                <a:spcPts val="1000"/>
              </a:spcBef>
              <a:buNone/>
            </a:pP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 n = 3, X = 2, p = ½, </a:t>
            </a:r>
            <a:r>
              <a:rPr lang="en-US" sz="2400" dirty="0" err="1"/>
              <a:t>dan</a:t>
            </a:r>
            <a:r>
              <a:rPr lang="en-US" sz="2400" dirty="0"/>
              <a:t> q =1- ½ = ½.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mensubstitusi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rumus</a:t>
            </a:r>
            <a:r>
              <a:rPr lang="en-US" sz="2400" dirty="0"/>
              <a:t>,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:</a:t>
            </a:r>
          </a:p>
          <a:p>
            <a:pPr>
              <a:spcBef>
                <a:spcPts val="1000"/>
              </a:spcBef>
            </a:pPr>
            <a:endParaRPr lang="en-US" sz="2400" dirty="0"/>
          </a:p>
          <a:p>
            <a:pPr>
              <a:spcBef>
                <a:spcPts val="1000"/>
              </a:spcBef>
            </a:pP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 err="1"/>
              <a:t>Jawaban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jawaban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sebelumnya</a:t>
            </a:r>
            <a:r>
              <a:rPr lang="en-US" sz="2400" dirty="0"/>
              <a:t> yang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r>
              <a:rPr lang="en-US" sz="2400" dirty="0"/>
              <a:t>.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tepat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delapan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AAG, AGA, </a:t>
            </a:r>
            <a:r>
              <a:rPr lang="en-US" sz="2400" dirty="0" err="1"/>
              <a:t>dan</a:t>
            </a:r>
            <a:r>
              <a:rPr lang="en-US" sz="2400" dirty="0"/>
              <a:t> GAA. </a:t>
            </a:r>
            <a:endParaRPr lang="id-ID" sz="2400" dirty="0" smtClean="0"/>
          </a:p>
          <a:p>
            <a:pPr>
              <a:spcBef>
                <a:spcPts val="600"/>
              </a:spcBef>
            </a:pPr>
            <a:r>
              <a:rPr lang="en-US" sz="2400" dirty="0" smtClean="0"/>
              <a:t>Cara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pelemparan</a:t>
            </a:r>
            <a:r>
              <a:rPr lang="en-US" sz="2400" dirty="0"/>
              <a:t> </a:t>
            </a:r>
            <a:r>
              <a:rPr lang="en-US" sz="2400" dirty="0" err="1"/>
              <a:t>koin</a:t>
            </a:r>
            <a:r>
              <a:rPr lang="en-US" sz="2400" dirty="0"/>
              <a:t> </a:t>
            </a:r>
            <a:r>
              <a:rPr lang="en-US" sz="2400" dirty="0" err="1"/>
              <a:t>sebanyak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kali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kombinasi</a:t>
            </a:r>
            <a:r>
              <a:rPr lang="en-US" sz="2400" dirty="0"/>
              <a:t> </a:t>
            </a:r>
            <a:r>
              <a:rPr lang="en-US" sz="2100" dirty="0"/>
              <a:t>3C2 = 3</a:t>
            </a:r>
            <a:r>
              <a:rPr lang="en-US" sz="2400" dirty="0"/>
              <a:t>.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 X </a:t>
            </a:r>
            <a:r>
              <a:rPr lang="en-US" sz="2400" dirty="0" err="1"/>
              <a:t>sukses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 n </a:t>
            </a:r>
            <a:r>
              <a:rPr lang="en-US" sz="2400" dirty="0" err="1"/>
              <a:t>percobaan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memperhitungkan</a:t>
            </a:r>
            <a:r>
              <a:rPr lang="en-US" sz="2400" dirty="0"/>
              <a:t> </a:t>
            </a:r>
            <a:r>
              <a:rPr lang="en-US" sz="2400" dirty="0" err="1"/>
              <a:t>urutannya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</a:t>
            </a:r>
          </a:p>
          <a:p>
            <a:pPr>
              <a:spcBef>
                <a:spcPts val="1000"/>
              </a:spcBef>
            </a:pPr>
            <a:r>
              <a:rPr lang="id-ID" sz="2400" dirty="0" smtClean="0"/>
              <a:t>                                                    jadi </a:t>
            </a:r>
            <a:endParaRPr lang="en-US" sz="24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pic>
        <p:nvPicPr>
          <p:cNvPr id="6" name="Picture 5" descr="P(2 angka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284984"/>
            <a:ext cx="4824536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(n, X)"/>
          <p:cNvPicPr/>
          <p:nvPr/>
        </p:nvPicPr>
        <p:blipFill rotWithShape="1">
          <a:blip r:embed="rId3" cstate="print"/>
          <a:srcRect l="12419" r="6011"/>
          <a:stretch/>
        </p:blipFill>
        <p:spPr bwMode="auto">
          <a:xfrm>
            <a:off x="1257300" y="6093296"/>
            <a:ext cx="23495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644008" y="6021288"/>
                <a:ext cx="1959098" cy="63438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en-US" sz="1700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700" b="1" i="1">
                            <a:latin typeface="Cambria Math"/>
                          </a:rPr>
                          <m:t>𝑪</m:t>
                        </m:r>
                      </m:e>
                      <m:sub>
                        <m:r>
                          <a:rPr lang="en-US" sz="1700" b="1" i="1">
                            <a:latin typeface="Cambria Math"/>
                          </a:rPr>
                          <m:t>𝟐</m:t>
                        </m:r>
                      </m:sub>
                      <m:sup>
                        <m:r>
                          <a:rPr lang="en-US" sz="1700" b="1" i="1">
                            <a:latin typeface="Cambria Math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7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7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700" b="1" i="1">
                            <a:latin typeface="Cambria Math"/>
                          </a:rPr>
                          <m:t>𝟑</m:t>
                        </m:r>
                        <m:r>
                          <a:rPr lang="en-US" sz="1700" b="1" i="1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en-US" sz="1700" b="1" i="1">
                            <a:latin typeface="Cambria Math"/>
                          </a:rPr>
                          <m:t>𝟐</m:t>
                        </m:r>
                        <m:r>
                          <a:rPr lang="en-US" sz="1700" b="1" i="1">
                            <a:latin typeface="Cambria Math"/>
                          </a:rPr>
                          <m:t>!</m:t>
                        </m:r>
                        <m:d>
                          <m:dPr>
                            <m:ctrlPr>
                              <a:rPr lang="en-US" sz="1700" b="1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700" b="1" i="1">
                                <a:latin typeface="Cambria Math"/>
                              </a:rPr>
                              <m:t>𝟑</m:t>
                            </m:r>
                            <m:r>
                              <a:rPr lang="en-US" sz="17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1700" b="1" i="1">
                                <a:latin typeface="Cambria Math"/>
                              </a:rPr>
                              <m:t>𝟐</m:t>
                            </m:r>
                          </m:e>
                        </m:d>
                        <m:r>
                          <a:rPr lang="en-US" sz="1700" b="1" i="1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sz="1700" b="1" dirty="0"/>
                  <a:t> = </a:t>
                </a:r>
                <a:r>
                  <a:rPr lang="en-US" sz="1700" b="1" dirty="0" smtClean="0"/>
                  <a:t>3 </a:t>
                </a:r>
                <a:endParaRPr lang="en-US" sz="1700" b="1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6021288"/>
                <a:ext cx="1959098" cy="63438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59046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0000"/>
                <a:satMod val="175000"/>
              </a:schemeClr>
            </a:gs>
            <a:gs pos="60000">
              <a:schemeClr val="phClr">
                <a:shade val="38000"/>
                <a:satMod val="175000"/>
              </a:schemeClr>
            </a:gs>
            <a:gs pos="100000">
              <a:schemeClr val="phClr">
                <a:tint val="80000"/>
                <a:satMod val="2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1788</Words>
  <Application>Microsoft Office PowerPoint</Application>
  <PresentationFormat>On-screen Show (4:3)</PresentationFormat>
  <Paragraphs>233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Urban</vt:lpstr>
      <vt:lpstr>DISTRIBUSI PROBABILITAS</vt:lpstr>
      <vt:lpstr>PENGERTIAN  DISTRIBUSI  PROBABILITAS</vt:lpstr>
      <vt:lpstr>Variabel Acak (RANDOM)</vt:lpstr>
      <vt:lpstr>Variable Random Diskrit dan Kontinyu</vt:lpstr>
      <vt:lpstr>Fungsi Probabilitas Diskrit Vs Fungsi Probabilitas  kontinu</vt:lpstr>
      <vt:lpstr>DISTRIBUSI  BINOMIAL</vt:lpstr>
      <vt:lpstr>KARAKTERISTIK DISTRIBUSI BINOMIAL</vt:lpstr>
      <vt:lpstr>Contoh 1 : Distribusi  Bernoulli </vt:lpstr>
      <vt:lpstr>Contoh  Perhitungan Distribusi  Bernoulli</vt:lpstr>
      <vt:lpstr>Contoh 2 : Perhitungan Distribusi  Bernoulli</vt:lpstr>
      <vt:lpstr>Contoh 3 : Penggunaan Tabel Distribusi Binomial</vt:lpstr>
      <vt:lpstr>TABEL DISTRIBUSI BINOMIAL</vt:lpstr>
      <vt:lpstr>Penggunaan Tabel Distribusi Binomial</vt:lpstr>
      <vt:lpstr>MEAN, VARIASI dan STANDAR DEVIASI Distribusi Binomial</vt:lpstr>
      <vt:lpstr>Contoh 4 : Rata-rata (mean), Varians, dan Simpangan baku variabel yang               memiliki Distribusi Binomial </vt:lpstr>
      <vt:lpstr>Rata-rata, varians, dan simpangan bakunya dapat ditentukan berdasarkan distribusi peluang :</vt:lpstr>
      <vt:lpstr>DISTRIBUSI POISSON</vt:lpstr>
      <vt:lpstr>Perhitungan Distribusi  Poisson</vt:lpstr>
      <vt:lpstr>MEAN, VARIASI dan STANDAR DEVIASI Distribusi Poisson</vt:lpstr>
      <vt:lpstr>Contoh 5 : Perhitungan Distribusi Poisson</vt:lpstr>
      <vt:lpstr>TABEL DISTRIBUSI POISSON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DISTRIBUSI PROBABILITAS</dc:title>
  <dc:creator>Bida Sari</dc:creator>
  <cp:lastModifiedBy>USER</cp:lastModifiedBy>
  <cp:revision>53</cp:revision>
  <dcterms:created xsi:type="dcterms:W3CDTF">2021-11-20T01:34:28Z</dcterms:created>
  <dcterms:modified xsi:type="dcterms:W3CDTF">2025-11-21T02:39:33Z</dcterms:modified>
</cp:coreProperties>
</file>